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77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6E0B6-1015-44CE-8A2D-EA749574FC7B}" type="datetimeFigureOut">
              <a:rPr lang="en-IN" smtClean="0"/>
              <a:t>05-11-2019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5F8AB-98C4-429A-A6C0-E4093AFCB7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046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498B4-F00A-411A-98B1-5A22D2E19E0E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6983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Digital Representation of Analog Signals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Gaurav</a:t>
            </a:r>
            <a:r>
              <a:rPr lang="en-US" dirty="0" smtClean="0"/>
              <a:t> S. </a:t>
            </a:r>
            <a:r>
              <a:rPr lang="en-US" dirty="0" err="1" smtClean="0"/>
              <a:t>Kasbekar</a:t>
            </a:r>
            <a:endParaRPr lang="en-US" dirty="0" smtClean="0"/>
          </a:p>
          <a:p>
            <a:r>
              <a:rPr lang="en-US" dirty="0" smtClean="0"/>
              <a:t>Dept. of Electrical Engineering</a:t>
            </a:r>
          </a:p>
          <a:p>
            <a:r>
              <a:rPr lang="en-US" dirty="0" smtClean="0"/>
              <a:t>IIT Bombay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40" y="4419600"/>
            <a:ext cx="4495800" cy="1943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34476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Pulse Amplitude Modulation (PAM)</a:t>
            </a:r>
            <a:endParaRPr lang="en-IN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8691" y="385864"/>
                <a:ext cx="9144000" cy="358140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 smtClean="0"/>
                  <a:t>In PAM, amplitudes of regularly spaced pulses varied in proportion to corresponding sample values of a continuous message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as shown in fig. 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PAM signal obtained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PAM signal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can be generated by following operations:</a:t>
                </a:r>
              </a:p>
              <a:p>
                <a:pPr marL="971550" lvl="1" indent="-514350">
                  <a:buFont typeface="+mj-lt"/>
                  <a:buAutoNum type="arabicParenR"/>
                </a:pPr>
                <a:r>
                  <a:rPr lang="en-US" dirty="0" smtClean="0"/>
                  <a:t>Instantaneous sampling of message signal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 seconds, where sampling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 chosen in accordance with sampling theorem</a:t>
                </a:r>
              </a:p>
              <a:p>
                <a:pPr marL="971550" lvl="1" indent="-514350">
                  <a:buFont typeface="+mj-lt"/>
                  <a:buAutoNum type="arabicParenR"/>
                </a:pPr>
                <a:r>
                  <a:rPr lang="en-US" dirty="0" smtClean="0"/>
                  <a:t>Lengthening duration of each sample to some constant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Above two operations jointly referred to as “</a:t>
                </a:r>
                <a:r>
                  <a:rPr lang="en-US" i="1" dirty="0" smtClean="0"/>
                  <a:t>sample and hold</a:t>
                </a:r>
                <a:r>
                  <a:rPr lang="en-US" dirty="0" smtClean="0"/>
                  <a:t>” </a:t>
                </a:r>
              </a:p>
              <a:p>
                <a:r>
                  <a:rPr lang="en-US" dirty="0" smtClean="0"/>
                  <a:t>Reason for lengthening duration of each sample (step 2):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To avoid use of excessive channel bandwidth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691" y="385864"/>
                <a:ext cx="9144000" cy="3581400"/>
              </a:xfrm>
              <a:blipFill rotWithShape="0">
                <a:blip r:embed="rId3"/>
                <a:stretch>
                  <a:fillRect l="-733" t="-27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224295" y="6531399"/>
            <a:ext cx="48435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Ref: “Communication Systems” by </a:t>
            </a:r>
            <a:r>
              <a:rPr lang="en-US" sz="1500" dirty="0" err="1" smtClean="0"/>
              <a:t>Haykin</a:t>
            </a:r>
            <a:r>
              <a:rPr lang="en-US" sz="1500" dirty="0" smtClean="0"/>
              <a:t> and </a:t>
            </a:r>
            <a:r>
              <a:rPr lang="en-US" sz="1500" dirty="0" err="1" smtClean="0"/>
              <a:t>Moher</a:t>
            </a:r>
            <a:r>
              <a:rPr lang="en-US" sz="1500" dirty="0" smtClean="0"/>
              <a:t>, 5</a:t>
            </a:r>
            <a:r>
              <a:rPr lang="en-US" sz="1500" baseline="30000" dirty="0" smtClean="0"/>
              <a:t>th</a:t>
            </a:r>
            <a:r>
              <a:rPr lang="en-US" sz="1500" dirty="0" smtClean="0"/>
              <a:t> </a:t>
            </a:r>
            <a:r>
              <a:rPr lang="en-US" sz="1500" dirty="0" err="1" smtClean="0"/>
              <a:t>ed</a:t>
            </a:r>
            <a:endParaRPr lang="en-IN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691" y="3682798"/>
                <a:ext cx="5535283" cy="2926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 smtClean="0"/>
                  <a:t>PAM signal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200" dirty="0" smtClean="0"/>
                  <a:t> can be expressed as:</a:t>
                </a:r>
              </a:p>
              <a:p>
                <a:pPr marL="742950" lvl="1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 smtClean="0"/>
                  <a:t>,</a:t>
                </a:r>
              </a:p>
              <a:p>
                <a:pPr marL="742950" lvl="1" indent="-285750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else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 smtClean="0"/>
                  <a:t>Recall: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nary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 smtClean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sz="2200" dirty="0" smtClean="0"/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sz="22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sz="2200" dirty="0" smtClean="0"/>
                  <a:t>:</a:t>
                </a:r>
              </a:p>
              <a:p>
                <a:pPr marL="742950" lvl="1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200" dirty="0" smtClean="0"/>
                  <a:t>Taking Fourier transforms on both sides: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1" y="3682798"/>
                <a:ext cx="5535283" cy="2926186"/>
              </a:xfrm>
              <a:prstGeom prst="rect">
                <a:avLst/>
              </a:prstGeom>
              <a:blipFill rotWithShape="0">
                <a:blip r:embed="rId4"/>
                <a:stretch>
                  <a:fillRect l="-1211" t="-3750" b="-22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630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327" y="392502"/>
            <a:ext cx="3381726" cy="647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4468"/>
            <a:ext cx="8229600" cy="1143000"/>
          </a:xfrm>
        </p:spPr>
        <p:txBody>
          <a:bodyPr>
            <a:normAutofit/>
          </a:bodyPr>
          <a:lstStyle/>
          <a:p>
            <a:r>
              <a:rPr lang="en-US" sz="3500" dirty="0" smtClean="0"/>
              <a:t>Pulse Amplitude Modulation (PAM) (contd.)</a:t>
            </a:r>
            <a:endParaRPr lang="en-IN" sz="3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947" y="533400"/>
                <a:ext cx="6003758" cy="617220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 smtClean="0"/>
                  <a:t>Recall: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 smtClean="0"/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 smtClean="0"/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IN" dirty="0" smtClean="0"/>
              </a:p>
              <a:p>
                <a:r>
                  <a:rPr lang="en-US" dirty="0" smtClean="0"/>
                  <a:t>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 smtClean="0"/>
                  <a:t>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r>
                  <a:rPr lang="en-US" dirty="0" smtClean="0"/>
                  <a:t>Given a PAM signal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, how can we recover message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?</a:t>
                </a:r>
              </a:p>
              <a:p>
                <a:r>
                  <a:rPr lang="en-US" dirty="0" smtClean="0"/>
                  <a:t>Assuming that sampling rate exceeds </a:t>
                </a:r>
                <a:r>
                  <a:rPr lang="en-US" dirty="0" err="1" smtClean="0"/>
                  <a:t>Nyquist</a:t>
                </a:r>
                <a:r>
                  <a:rPr lang="en-US" dirty="0" smtClean="0"/>
                  <a:t> rate,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 smtClean="0"/>
                  <a:t>, we pass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through low-pass filter to get signal with Fourier transform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Recall: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else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 </a:t>
                </a:r>
              </a:p>
              <a:p>
                <a:r>
                  <a:rPr lang="en-US" dirty="0" smtClean="0"/>
                  <a:t>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 smtClean="0"/>
                  <a:t>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sinc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𝑓𝑇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r>
                  <a:rPr lang="en-US" dirty="0" smtClean="0"/>
                  <a:t>We can 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by: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passing the above signal with </a:t>
                </a:r>
                <a:r>
                  <a:rPr lang="en-US" dirty="0"/>
                  <a:t>Fourier transform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 smtClean="0"/>
                  <a:t> through filter with amplitude response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sinc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𝑓𝑇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IN" dirty="0" smtClean="0"/>
              </a:p>
              <a:p>
                <a:r>
                  <a:rPr lang="en-US" dirty="0" smtClean="0"/>
                  <a:t>Fig. shows relevant amplitude spectra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47" y="533400"/>
                <a:ext cx="6003758" cy="6172200"/>
              </a:xfrm>
              <a:blipFill rotWithShape="0">
                <a:blip r:embed="rId3"/>
                <a:stretch>
                  <a:fillRect l="-914" t="-3162" r="-16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219200" y="6531960"/>
            <a:ext cx="48435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Ref: “Communication Systems” by </a:t>
            </a:r>
            <a:r>
              <a:rPr lang="en-US" sz="1500" dirty="0" err="1" smtClean="0"/>
              <a:t>Haykin</a:t>
            </a:r>
            <a:r>
              <a:rPr lang="en-US" sz="1500" dirty="0" smtClean="0"/>
              <a:t> and </a:t>
            </a:r>
            <a:r>
              <a:rPr lang="en-US" sz="1500" dirty="0" err="1" smtClean="0"/>
              <a:t>Moher</a:t>
            </a:r>
            <a:r>
              <a:rPr lang="en-US" sz="1500" dirty="0" smtClean="0"/>
              <a:t>, 5</a:t>
            </a:r>
            <a:r>
              <a:rPr lang="en-US" sz="1500" baseline="30000" dirty="0" smtClean="0"/>
              <a:t>th</a:t>
            </a:r>
            <a:r>
              <a:rPr lang="en-US" sz="1500" dirty="0" smtClean="0"/>
              <a:t> </a:t>
            </a:r>
            <a:r>
              <a:rPr lang="en-US" sz="1500" dirty="0" err="1" smtClean="0"/>
              <a:t>ed</a:t>
            </a:r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312807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105400"/>
            <a:ext cx="4181933" cy="16338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396" y="2294218"/>
            <a:ext cx="4448355" cy="43664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8229600" cy="1143000"/>
          </a:xfrm>
        </p:spPr>
        <p:txBody>
          <a:bodyPr>
            <a:normAutofit/>
          </a:bodyPr>
          <a:lstStyle/>
          <a:p>
            <a:r>
              <a:rPr lang="en-US" sz="3500" dirty="0" smtClean="0"/>
              <a:t>Communication Using Pulse Modulation</a:t>
            </a:r>
            <a:endParaRPr lang="en-IN" sz="3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" y="427037"/>
                <a:ext cx="9003102" cy="2392363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 smtClean="0"/>
                  <a:t>Suppose a continuous-time message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needs to be sent over a baseband channel</a:t>
                </a:r>
              </a:p>
              <a:p>
                <a:r>
                  <a:rPr lang="en-US" dirty="0" smtClean="0"/>
                  <a:t>In “</a:t>
                </a:r>
                <a:r>
                  <a:rPr lang="en-US" i="1" dirty="0" smtClean="0"/>
                  <a:t>pulse modulation</a:t>
                </a:r>
                <a:r>
                  <a:rPr lang="en-US" dirty="0" smtClean="0"/>
                  <a:t>”: 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sampled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sample values are used to modify certain parameters of a periodic pulse train</a:t>
                </a:r>
              </a:p>
              <a:p>
                <a:r>
                  <a:rPr lang="en-US" dirty="0" smtClean="0"/>
                  <a:t>Fig. shows: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PAM signal, in which pulse amplitudes varied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“</a:t>
                </a:r>
                <a:r>
                  <a:rPr lang="en-US" i="1" dirty="0" smtClean="0"/>
                  <a:t>Pulse Width Modulation (PWM)</a:t>
                </a:r>
                <a:r>
                  <a:rPr lang="en-US" dirty="0" smtClean="0"/>
                  <a:t>”, in which pulse widths varied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“</a:t>
                </a:r>
                <a:r>
                  <a:rPr lang="en-US" i="1" dirty="0" smtClean="0"/>
                  <a:t>Pulse Position Modulation (PPM)</a:t>
                </a:r>
                <a:r>
                  <a:rPr lang="en-US" dirty="0" smtClean="0"/>
                  <a:t>”, in which pulse positions varied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427037"/>
                <a:ext cx="9003102" cy="2392363"/>
              </a:xfrm>
              <a:blipFill rotWithShape="0">
                <a:blip r:embed="rId5"/>
                <a:stretch>
                  <a:fillRect l="-474" t="-3308" r="-1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2079" y="2362200"/>
                <a:ext cx="5029200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all the above cases, instead of sending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transmit the corresponding pulse modulated signal over channel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Recall: previous slide shows that bandwidth of PAM signal is larger than bandwidth of message signal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Advantage of pulse modulation over sending message signal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itself:</a:t>
                </a:r>
              </a:p>
              <a:p>
                <a:pPr marL="742950" lvl="1" indent="-285750">
                  <a:buFont typeface="Wingdings" panose="05000000000000000000" pitchFamily="2" charset="2"/>
                  <a:buChar char="q"/>
                </a:pPr>
                <a:r>
                  <a:rPr lang="en-US" sz="1500" dirty="0"/>
                  <a:t>Pulse modulation allows simultaneous transmission of several signals on a time-sharing basis, i.e., Time Division Multiplexing (TDM), as shown in fig.      </a:t>
                </a:r>
                <a:endParaRPr lang="en-IN" sz="15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sz="15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79" y="2362200"/>
                <a:ext cx="5029200" cy="3231654"/>
              </a:xfrm>
              <a:prstGeom prst="rect">
                <a:avLst/>
              </a:prstGeom>
              <a:blipFill rotWithShape="0">
                <a:blip r:embed="rId6"/>
                <a:stretch>
                  <a:fillRect l="-848" t="-1132" r="-3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893050" y="6543620"/>
            <a:ext cx="5276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Ref: “Modern Digital and Analog Comm. Systems” by B.P. </a:t>
            </a:r>
            <a:r>
              <a:rPr lang="en-US" sz="1200" dirty="0" err="1" smtClean="0"/>
              <a:t>Lathi</a:t>
            </a:r>
            <a:r>
              <a:rPr lang="en-US" sz="1200" dirty="0" smtClean="0"/>
              <a:t> and Z. Ding,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</a:t>
            </a:r>
            <a:r>
              <a:rPr lang="en-US" sz="1200" dirty="0" err="1" smtClean="0"/>
              <a:t>ed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82676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981" y="3334979"/>
            <a:ext cx="4724400" cy="3176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61117"/>
            <a:ext cx="8229600" cy="1143000"/>
          </a:xfrm>
        </p:spPr>
        <p:txBody>
          <a:bodyPr>
            <a:normAutofit/>
          </a:bodyPr>
          <a:lstStyle/>
          <a:p>
            <a:r>
              <a:rPr lang="en-US" sz="3500" dirty="0" smtClean="0"/>
              <a:t>Quantization</a:t>
            </a:r>
            <a:endParaRPr lang="en-IN" sz="3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381" y="347465"/>
                <a:ext cx="9144000" cy="342193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 smtClean="0"/>
                  <a:t>Samples of a continuous signal, such as voice, take real values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Hence, infinite number of amplitude levels</a:t>
                </a:r>
              </a:p>
              <a:p>
                <a:r>
                  <a:rPr lang="en-US" dirty="0" smtClean="0"/>
                  <a:t>Not necessary to transmit exact amplitudes of the samples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Since human eye or ear, as final receiver, can only detect finite intensity differences</a:t>
                </a:r>
              </a:p>
              <a:p>
                <a:r>
                  <a:rPr lang="en-US" dirty="0" smtClean="0"/>
                  <a:t>So original continuous signal can be approximated by a signal constructed of discrete amplitudes selected from a finite set as shown in fig</a:t>
                </a:r>
              </a:p>
              <a:p>
                <a:r>
                  <a:rPr lang="en-US" dirty="0" smtClean="0"/>
                  <a:t>If the discrete amplitude levels are assigned with sufficiently close spacing, then: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/>
                  <a:t>approximated signal can be made practically indistinguishable from original continuous signal  </a:t>
                </a:r>
                <a:endParaRPr lang="en-US" dirty="0" smtClean="0"/>
              </a:p>
              <a:p>
                <a:r>
                  <a:rPr lang="en-US" dirty="0"/>
                  <a:t>“</a:t>
                </a:r>
                <a:r>
                  <a:rPr lang="en-US" i="1" dirty="0"/>
                  <a:t>Quantization</a:t>
                </a:r>
                <a:r>
                  <a:rPr lang="en-US" dirty="0"/>
                  <a:t>” defined as process of transforming the sample amplitude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/>
                  <a:t> of a message signal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/>
                  <a:t> into a discrete amplitude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/>
                  <a:t> taken from a finite set of possible amplitudes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81" y="347465"/>
                <a:ext cx="9144000" cy="3421933"/>
              </a:xfrm>
              <a:blipFill rotWithShape="0">
                <a:blip r:embed="rId3"/>
                <a:stretch>
                  <a:fillRect l="-600" t="-2674" r="-1267" b="-7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8819" y="3792402"/>
            <a:ext cx="46395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When digital communication used to transmit an analog message source (e.g., voice), then: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 smtClean="0"/>
              <a:t>After sampling, message signal is quantized and then converted into a sequence of bits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4356567" y="6534835"/>
            <a:ext cx="48435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Ref: “Communication Systems” by </a:t>
            </a:r>
            <a:r>
              <a:rPr lang="en-US" sz="1500" dirty="0" err="1" smtClean="0"/>
              <a:t>Haykin</a:t>
            </a:r>
            <a:r>
              <a:rPr lang="en-US" sz="1500" dirty="0" smtClean="0"/>
              <a:t> and </a:t>
            </a:r>
            <a:r>
              <a:rPr lang="en-US" sz="1500" dirty="0" err="1" smtClean="0"/>
              <a:t>Moher</a:t>
            </a:r>
            <a:r>
              <a:rPr lang="en-US" sz="1500" dirty="0" smtClean="0"/>
              <a:t>, 5</a:t>
            </a:r>
            <a:r>
              <a:rPr lang="en-US" sz="1500" baseline="30000" dirty="0" smtClean="0"/>
              <a:t>th</a:t>
            </a:r>
            <a:r>
              <a:rPr lang="en-US" sz="1500" dirty="0" smtClean="0"/>
              <a:t> </a:t>
            </a:r>
            <a:r>
              <a:rPr lang="en-US" sz="1500" dirty="0" err="1" smtClean="0"/>
              <a:t>ed</a:t>
            </a:r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304959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430" y="3508807"/>
            <a:ext cx="4038600" cy="3069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3810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Quantization (contd.)</a:t>
            </a:r>
            <a:endParaRPr lang="en-IN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899" y="458570"/>
                <a:ext cx="9084101" cy="350383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 smtClean="0"/>
                  <a:t>Recall: </a:t>
                </a:r>
                <a:r>
                  <a:rPr lang="en-US" dirty="0" err="1" smtClean="0"/>
                  <a:t>quantizer</a:t>
                </a:r>
                <a:r>
                  <a:rPr lang="en-US" dirty="0" smtClean="0"/>
                  <a:t> converts sample </a:t>
                </a:r>
                <a:r>
                  <a:rPr lang="en-US" dirty="0"/>
                  <a:t>amplitude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/>
                  <a:t> of </a:t>
                </a:r>
                <a:r>
                  <a:rPr lang="en-IN" dirty="0" smtClean="0"/>
                  <a:t>message </a:t>
                </a:r>
                <a:r>
                  <a:rPr lang="en-IN" dirty="0"/>
                  <a:t>signal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/>
                  <a:t> </a:t>
                </a:r>
                <a:r>
                  <a:rPr lang="en-IN" dirty="0" smtClean="0"/>
                  <a:t>into amplitude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 smtClean="0"/>
                  <a:t> </a:t>
                </a:r>
                <a:r>
                  <a:rPr lang="en-IN" dirty="0"/>
                  <a:t>taken from a finite set of possible </a:t>
                </a:r>
                <a:r>
                  <a:rPr lang="en-IN" dirty="0" smtClean="0"/>
                  <a:t>amplitudes</a:t>
                </a:r>
              </a:p>
              <a:p>
                <a:r>
                  <a:rPr lang="en-US" dirty="0" smtClean="0"/>
                  <a:t>For simplicity, drop time index and denote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N" dirty="0" smtClean="0"/>
                  <a:t> respectively</a:t>
                </a:r>
              </a:p>
              <a:p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 smtClean="0"/>
                  <a:t>: 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 smtClean="0"/>
                  <a:t> lies in the interval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 smtClean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 smtClean="0"/>
                  <a:t> as shown in fig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IN" dirty="0" smtClean="0"/>
                  <a:t> is total number of amplitude levels used in </a:t>
                </a:r>
                <a:r>
                  <a:rPr lang="en-IN" dirty="0" err="1" smtClean="0"/>
                  <a:t>quantizer</a:t>
                </a:r>
                <a:endParaRPr lang="en-IN" dirty="0" smtClean="0"/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IN" dirty="0" smtClean="0"/>
                  <a:t>, called “</a:t>
                </a:r>
                <a:r>
                  <a:rPr lang="en-IN" i="1" dirty="0" smtClean="0"/>
                  <a:t>decision thresholds</a:t>
                </a:r>
                <a:r>
                  <a:rPr lang="en-IN" dirty="0" smtClean="0"/>
                  <a:t>”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IN" dirty="0"/>
                  <a:t>, called </a:t>
                </a:r>
                <a:r>
                  <a:rPr lang="en-IN" dirty="0" smtClean="0"/>
                  <a:t>“</a:t>
                </a:r>
                <a:r>
                  <a:rPr lang="en-IN" i="1" dirty="0" smtClean="0"/>
                  <a:t>representation levels</a:t>
                </a:r>
                <a:r>
                  <a:rPr lang="en-IN" dirty="0" smtClean="0"/>
                  <a:t>”</a:t>
                </a:r>
              </a:p>
              <a:p>
                <a:pPr marL="285750" indent="-285750"/>
                <a:r>
                  <a:rPr lang="en-US" dirty="0"/>
                  <a:t>Spacing between adjacent representation levels called: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/>
                  <a:t>“</a:t>
                </a:r>
                <a:r>
                  <a:rPr lang="en-US" i="1" dirty="0"/>
                  <a:t>quantum</a:t>
                </a:r>
                <a:r>
                  <a:rPr lang="en-US" dirty="0"/>
                  <a:t>” or “</a:t>
                </a:r>
                <a:r>
                  <a:rPr lang="en-US" i="1" dirty="0"/>
                  <a:t>step-size</a:t>
                </a:r>
                <a:r>
                  <a:rPr lang="en-US" dirty="0"/>
                  <a:t>”</a:t>
                </a:r>
              </a:p>
              <a:p>
                <a:endParaRPr lang="en-I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99" y="458570"/>
                <a:ext cx="9084101" cy="3503830"/>
              </a:xfrm>
              <a:blipFill rotWithShape="0">
                <a:blip r:embed="rId3"/>
                <a:stretch>
                  <a:fillRect l="-805" t="-2957" b="-1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5879" y="3886200"/>
            <a:ext cx="457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 smtClean="0"/>
              <a:t>Quantizers</a:t>
            </a:r>
            <a:r>
              <a:rPr lang="en-US" sz="2200" dirty="0" smtClean="0"/>
              <a:t> </a:t>
            </a:r>
            <a:r>
              <a:rPr lang="en-US" sz="2200" dirty="0"/>
              <a:t>can be of a uniform or non-uniform type: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dirty="0"/>
              <a:t>in uniform </a:t>
            </a:r>
            <a:r>
              <a:rPr lang="en-US" sz="2000" dirty="0" err="1"/>
              <a:t>quantizer</a:t>
            </a:r>
            <a:r>
              <a:rPr lang="en-US" sz="2000" dirty="0"/>
              <a:t>, representation levels are uniformly spaced and in non-uniform </a:t>
            </a:r>
            <a:r>
              <a:rPr lang="en-US" sz="2000" dirty="0" err="1"/>
              <a:t>quantizer</a:t>
            </a:r>
            <a:r>
              <a:rPr lang="en-US" sz="2000" dirty="0"/>
              <a:t>, they are 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We first discuss uniform </a:t>
            </a:r>
            <a:r>
              <a:rPr lang="en-US" sz="2200" dirty="0" err="1"/>
              <a:t>quantizers</a:t>
            </a:r>
            <a:r>
              <a:rPr lang="en-US" sz="2200" dirty="0"/>
              <a:t> and then non-uniform </a:t>
            </a:r>
            <a:r>
              <a:rPr lang="en-US" sz="2200" dirty="0" err="1"/>
              <a:t>quantizers</a:t>
            </a:r>
            <a:endParaRPr lang="en-IN" sz="2200" dirty="0"/>
          </a:p>
          <a:p>
            <a:pPr lvl="1"/>
            <a:endParaRPr lang="en-IN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4300495" y="6566465"/>
            <a:ext cx="48435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Ref: “Communication Systems” by </a:t>
            </a:r>
            <a:r>
              <a:rPr lang="en-US" sz="1500" dirty="0" err="1" smtClean="0"/>
              <a:t>Haykin</a:t>
            </a:r>
            <a:r>
              <a:rPr lang="en-US" sz="1500" dirty="0" smtClean="0"/>
              <a:t> and </a:t>
            </a:r>
            <a:r>
              <a:rPr lang="en-US" sz="1500" dirty="0" err="1" smtClean="0"/>
              <a:t>Moher</a:t>
            </a:r>
            <a:r>
              <a:rPr lang="en-US" sz="1500" dirty="0" smtClean="0"/>
              <a:t>, 5</a:t>
            </a:r>
            <a:r>
              <a:rPr lang="en-US" sz="1500" baseline="30000" dirty="0" smtClean="0"/>
              <a:t>th</a:t>
            </a:r>
            <a:r>
              <a:rPr lang="en-US" sz="1500" dirty="0" smtClean="0"/>
              <a:t> </a:t>
            </a:r>
            <a:r>
              <a:rPr lang="en-US" sz="1500" dirty="0" err="1" smtClean="0"/>
              <a:t>ed</a:t>
            </a:r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139446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478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Quantization (contd.)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5562600" cy="4525963"/>
          </a:xfrm>
        </p:spPr>
        <p:txBody>
          <a:bodyPr/>
          <a:lstStyle/>
          <a:p>
            <a:r>
              <a:rPr lang="en-US" dirty="0" err="1" smtClean="0"/>
              <a:t>Quantizer</a:t>
            </a:r>
            <a:r>
              <a:rPr lang="en-US" dirty="0" smtClean="0"/>
              <a:t> characteristic can be of following types (see fig.):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“</a:t>
            </a:r>
            <a:r>
              <a:rPr lang="en-US" i="1" dirty="0" err="1" smtClean="0"/>
              <a:t>midtread</a:t>
            </a:r>
            <a:r>
              <a:rPr lang="en-US" i="1" dirty="0" smtClean="0"/>
              <a:t> type</a:t>
            </a:r>
            <a:r>
              <a:rPr lang="en-US" dirty="0" smtClean="0"/>
              <a:t>”: origin lies in middle of a tread of the staircase graph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“</a:t>
            </a:r>
            <a:r>
              <a:rPr lang="en-US" i="1" dirty="0" smtClean="0"/>
              <a:t>midrise type</a:t>
            </a:r>
            <a:r>
              <a:rPr lang="en-US" dirty="0" smtClean="0"/>
              <a:t>”: origin lies in middle of a rising part of the staircase graph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52400"/>
            <a:ext cx="2912418" cy="632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7800" y="6421780"/>
            <a:ext cx="48435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Ref: “Communication Systems” by </a:t>
            </a:r>
            <a:r>
              <a:rPr lang="en-US" sz="1500" dirty="0" err="1" smtClean="0"/>
              <a:t>Haykin</a:t>
            </a:r>
            <a:r>
              <a:rPr lang="en-US" sz="1500" dirty="0" smtClean="0"/>
              <a:t> and </a:t>
            </a:r>
            <a:r>
              <a:rPr lang="en-US" sz="1500" dirty="0" err="1" smtClean="0"/>
              <a:t>Moher</a:t>
            </a:r>
            <a:r>
              <a:rPr lang="en-US" sz="1500" dirty="0" smtClean="0"/>
              <a:t>, 5</a:t>
            </a:r>
            <a:r>
              <a:rPr lang="en-US" sz="1500" baseline="30000" dirty="0" smtClean="0"/>
              <a:t>th</a:t>
            </a:r>
            <a:r>
              <a:rPr lang="en-US" sz="1500" dirty="0" smtClean="0"/>
              <a:t> </a:t>
            </a:r>
            <a:r>
              <a:rPr lang="en-US" sz="1500" dirty="0" err="1" smtClean="0"/>
              <a:t>ed</a:t>
            </a:r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34961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-266700"/>
            <a:ext cx="8229600" cy="1143000"/>
          </a:xfrm>
        </p:spPr>
        <p:txBody>
          <a:bodyPr>
            <a:normAutofit/>
          </a:bodyPr>
          <a:lstStyle/>
          <a:p>
            <a:r>
              <a:rPr lang="en-US" sz="3500" dirty="0" smtClean="0"/>
              <a:t>Quantization Noise</a:t>
            </a:r>
            <a:endParaRPr lang="en-IN" sz="3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304800"/>
                <a:ext cx="9138249" cy="6858000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dirty="0" smtClean="0"/>
                  <a:t>Use of quantization introduces an error, given by: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IN" dirty="0" smtClean="0"/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called “</a:t>
                </a:r>
                <a:r>
                  <a:rPr lang="en-US" i="1" dirty="0" smtClean="0"/>
                  <a:t>quantization noise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dirty="0" smtClean="0"/>
                  <a:t> are realizations of random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IN" dirty="0" smtClean="0"/>
                  <a:t> respectively, so that: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IN" dirty="0" smtClean="0"/>
              </a:p>
              <a:p>
                <a:r>
                  <a:rPr lang="en-US" dirty="0" smtClean="0"/>
                  <a:t>For simplicity, assume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 smtClean="0"/>
                  <a:t> are zero-mean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smtClean="0"/>
                  <a:t> is also zero-mean </a:t>
                </a:r>
              </a:p>
              <a:p>
                <a:r>
                  <a:rPr lang="en-US" dirty="0" smtClean="0"/>
                  <a:t>To find signal-to-quantization-noise ratio, we need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IN" dirty="0" smtClean="0"/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IN" dirty="0" smtClean="0"/>
                  <a:t>i.e., variance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IN" dirty="0" smtClean="0"/>
                  <a:t>, say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IN" dirty="0" smtClean="0"/>
                  <a:t> </a:t>
                </a:r>
              </a:p>
              <a:p>
                <a:r>
                  <a:rPr lang="en-US" dirty="0" smtClean="0"/>
                  <a:t>Consider an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N" dirty="0" smtClean="0"/>
                  <a:t> of continuous amplitude in range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lang="en-IN" dirty="0" smtClean="0"/>
              </a:p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IN" dirty="0" smtClean="0"/>
                  <a:t> is number of representation levels, then step-size: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IN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 what range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IN" dirty="0" smtClean="0"/>
                  <a:t> lie?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IN" dirty="0" smtClean="0"/>
              </a:p>
              <a:p>
                <a:r>
                  <a:rPr lang="en-US" dirty="0" smtClean="0"/>
                  <a:t>Assume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IN" dirty="0" smtClean="0"/>
                  <a:t> is uniformly distributed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IN" dirty="0" smtClean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IN" dirty="0" smtClean="0"/>
                  <a:t>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endParaRPr lang="en-IN" dirty="0" smtClean="0"/>
              </a:p>
              <a:p>
                <a:r>
                  <a:rPr lang="en-US" dirty="0" smtClean="0"/>
                  <a:t>Typically, output of </a:t>
                </a:r>
                <a:r>
                  <a:rPr lang="en-US" dirty="0" err="1" smtClean="0"/>
                  <a:t>quantizer</a:t>
                </a:r>
                <a:r>
                  <a:rPr lang="en-US" dirty="0" smtClean="0"/>
                  <a:t> is transmitted to receiver in binary form</a:t>
                </a:r>
              </a:p>
              <a:p>
                <a:r>
                  <a:rPr lang="en-IN" dirty="0" smtClean="0"/>
                  <a:t>Number of bits per sample,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IN" dirty="0" smtClean="0"/>
                  <a:t>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func>
                  </m:oMath>
                </a14:m>
                <a:endParaRPr lang="en-IN" dirty="0" smtClean="0"/>
              </a:p>
              <a:p>
                <a:r>
                  <a:rPr lang="en-US" dirty="0" smtClean="0"/>
                  <a:t>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IN" dirty="0" smtClean="0"/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IN" dirty="0" smtClean="0"/>
                  <a:t>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</m:den>
                    </m:f>
                  </m:oMath>
                </a14:m>
                <a:endParaRPr lang="en-IN" dirty="0" smtClean="0"/>
              </a:p>
              <a:p>
                <a:r>
                  <a:rPr lang="en-IN" dirty="0" smtClean="0"/>
                  <a:t>If average power of message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 smtClean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IN" dirty="0" smtClean="0"/>
                  <a:t>, then output SNR of </a:t>
                </a:r>
                <a:r>
                  <a:rPr lang="en-IN" dirty="0" err="1" smtClean="0"/>
                  <a:t>quantizer</a:t>
                </a:r>
                <a:r>
                  <a:rPr lang="en-IN" dirty="0" smtClean="0"/>
                  <a:t>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r>
                  <a:rPr lang="en-IN" dirty="0" smtClean="0"/>
                  <a:t>Thus, </a:t>
                </a:r>
                <a:r>
                  <a:rPr lang="en-IN" i="1" dirty="0" smtClean="0"/>
                  <a:t>output SNR of </a:t>
                </a:r>
                <a:r>
                  <a:rPr lang="en-IN" i="1" dirty="0" err="1" smtClean="0"/>
                  <a:t>quantizer</a:t>
                </a:r>
                <a:r>
                  <a:rPr lang="en-IN" i="1" dirty="0" smtClean="0"/>
                  <a:t> increases exponentially with increasing number of bits per sample,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304800"/>
                <a:ext cx="9138249" cy="6858000"/>
              </a:xfrm>
              <a:blipFill rotWithShape="0">
                <a:blip r:embed="rId2"/>
                <a:stretch>
                  <a:fillRect l="-200" t="-7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925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918713"/>
                <a:ext cx="8763000" cy="5558287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Recall: if </a:t>
                </a:r>
                <a:r>
                  <a:rPr lang="en-IN" dirty="0"/>
                  <a:t>average power of message signal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IN" dirty="0"/>
                  <a:t>, then output SNR of </a:t>
                </a:r>
                <a:r>
                  <a:rPr lang="en-IN" dirty="0" err="1"/>
                  <a:t>quantizer</a:t>
                </a:r>
                <a:r>
                  <a:rPr lang="en-IN" dirty="0"/>
                  <a:t>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r>
                  <a:rPr lang="en-US" dirty="0" smtClean="0"/>
                  <a:t>Consider sinusoidal message signal of amplitude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IN" dirty="0"/>
              </a:p>
              <a:p>
                <a:r>
                  <a:rPr lang="en-US" dirty="0" smtClean="0"/>
                  <a:t>Output SNR: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r>
                  <a:rPr lang="en-US" dirty="0"/>
                  <a:t>Output </a:t>
                </a:r>
                <a:r>
                  <a:rPr lang="en-US" dirty="0" smtClean="0"/>
                  <a:t>SNR in dB: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1.761+6.02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18713"/>
                <a:ext cx="8763000" cy="5558287"/>
              </a:xfrm>
              <a:blipFill rotWithShape="0">
                <a:blip r:embed="rId2"/>
                <a:stretch>
                  <a:fillRect l="-1601" t="-1316" r="-23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66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4876800"/>
            <a:ext cx="7772400" cy="15995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IN" sz="4000" dirty="0" smtClean="0"/>
              <a:t>Pulse-Code Modulation (PCM)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33400"/>
            <a:ext cx="9113520" cy="4525963"/>
          </a:xfrm>
        </p:spPr>
        <p:txBody>
          <a:bodyPr>
            <a:normAutofit fontScale="77500" lnSpcReduction="20000"/>
          </a:bodyPr>
          <a:lstStyle/>
          <a:p>
            <a:r>
              <a:rPr lang="en-IN" dirty="0" smtClean="0"/>
              <a:t>Message signal sampled and each sample is quantized and represented using a set of bits</a:t>
            </a:r>
          </a:p>
          <a:p>
            <a:r>
              <a:rPr lang="en-IN" dirty="0" smtClean="0"/>
              <a:t>Fig. shows transmitter of PCM system</a:t>
            </a:r>
          </a:p>
          <a:p>
            <a:r>
              <a:rPr lang="en-IN" dirty="0" smtClean="0"/>
              <a:t>Low-pass filter used to:</a:t>
            </a:r>
          </a:p>
          <a:p>
            <a:pPr lvl="1">
              <a:buFont typeface="Wingdings" pitchFamily="2" charset="2"/>
              <a:buChar char="q"/>
            </a:pPr>
            <a:r>
              <a:rPr lang="en-IN" dirty="0" smtClean="0"/>
              <a:t>prevent aliasing</a:t>
            </a:r>
          </a:p>
          <a:p>
            <a:r>
              <a:rPr lang="en-IN" dirty="0" smtClean="0"/>
              <a:t>Sampling (e.g., PAM) used with a sampling rate greater than </a:t>
            </a:r>
            <a:r>
              <a:rPr lang="en-IN" dirty="0" err="1" smtClean="0"/>
              <a:t>Nyquist</a:t>
            </a:r>
            <a:r>
              <a:rPr lang="en-IN" dirty="0" smtClean="0"/>
              <a:t> rate</a:t>
            </a:r>
          </a:p>
          <a:p>
            <a:r>
              <a:rPr lang="en-IN" dirty="0" smtClean="0"/>
              <a:t>Quantization may be: </a:t>
            </a:r>
          </a:p>
          <a:p>
            <a:pPr lvl="1">
              <a:buFont typeface="Wingdings" pitchFamily="2" charset="2"/>
              <a:buChar char="q"/>
            </a:pPr>
            <a:r>
              <a:rPr lang="en-IN" dirty="0" smtClean="0"/>
              <a:t>uniform or </a:t>
            </a:r>
          </a:p>
          <a:p>
            <a:pPr lvl="1">
              <a:buFont typeface="Wingdings" pitchFamily="2" charset="2"/>
              <a:buChar char="q"/>
            </a:pPr>
            <a:r>
              <a:rPr lang="en-IN" dirty="0" smtClean="0"/>
              <a:t>non-uniform (discussed later)</a:t>
            </a:r>
          </a:p>
          <a:p>
            <a:r>
              <a:rPr lang="en-IN" dirty="0" smtClean="0"/>
              <a:t>Encoding used to:</a:t>
            </a:r>
          </a:p>
          <a:p>
            <a:pPr lvl="1">
              <a:buFont typeface="Wingdings" pitchFamily="2" charset="2"/>
              <a:buChar char="q"/>
            </a:pPr>
            <a:r>
              <a:rPr lang="en-IN" dirty="0" smtClean="0"/>
              <a:t>convert the sequence of quantized values to a form that is suitable for transmission over communication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81200" y="6444734"/>
            <a:ext cx="5785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Ref: “Communication Systems” by </a:t>
            </a:r>
            <a:r>
              <a:rPr lang="en-IN" dirty="0" err="1" smtClean="0"/>
              <a:t>Haykin</a:t>
            </a:r>
            <a:r>
              <a:rPr lang="en-IN" dirty="0" smtClean="0"/>
              <a:t> and </a:t>
            </a:r>
            <a:r>
              <a:rPr lang="en-IN" dirty="0" err="1" smtClean="0"/>
              <a:t>Moher</a:t>
            </a:r>
            <a:r>
              <a:rPr lang="en-IN" dirty="0" smtClean="0"/>
              <a:t>, 5</a:t>
            </a:r>
            <a:r>
              <a:rPr lang="en-IN" baseline="30000" dirty="0" smtClean="0"/>
              <a:t>th</a:t>
            </a:r>
            <a:r>
              <a:rPr lang="en-IN" dirty="0" smtClean="0"/>
              <a:t> </a:t>
            </a:r>
            <a:r>
              <a:rPr lang="en-IN" dirty="0" err="1" smtClean="0"/>
              <a:t>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929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381000"/>
            <a:ext cx="8229600" cy="1143000"/>
          </a:xfrm>
        </p:spPr>
        <p:txBody>
          <a:bodyPr>
            <a:normAutofit/>
          </a:bodyPr>
          <a:lstStyle/>
          <a:p>
            <a:r>
              <a:rPr lang="en-IN" sz="3500" dirty="0" smtClean="0"/>
              <a:t>Non-Uniform Quantization</a:t>
            </a:r>
            <a:endParaRPr lang="en-IN" sz="3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533400"/>
                <a:ext cx="9144000" cy="63246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IN" dirty="0" smtClean="0"/>
                  <a:t>Recall: in a uniform </a:t>
                </a:r>
                <a:r>
                  <a:rPr lang="en-IN" dirty="0" err="1" smtClean="0"/>
                  <a:t>quantizer</a:t>
                </a:r>
                <a:r>
                  <a:rPr lang="en-IN" dirty="0" smtClean="0"/>
                  <a:t>, there is a constant separation between each pair of </a:t>
                </a:r>
                <a:r>
                  <a:rPr lang="en-IN" dirty="0" err="1" smtClean="0"/>
                  <a:t>neighboring</a:t>
                </a:r>
                <a:r>
                  <a:rPr lang="en-IN" dirty="0" smtClean="0"/>
                  <a:t> representation levels</a:t>
                </a:r>
              </a:p>
              <a:p>
                <a:r>
                  <a:rPr lang="en-IN" dirty="0" smtClean="0"/>
                  <a:t>However, in certain applications, it is better to use variable separations between the representation levels</a:t>
                </a:r>
              </a:p>
              <a:p>
                <a:r>
                  <a:rPr lang="en-IN" dirty="0" smtClean="0"/>
                  <a:t>E.g.: range of voltages covered by voice signals, from peaks of loud talk to weak passages of weak talk, is on the order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1000</m:t>
                    </m:r>
                  </m:oMath>
                </a14:m>
                <a:r>
                  <a:rPr lang="en-IN" dirty="0" smtClean="0"/>
                  <a:t> to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1</m:t>
                    </m:r>
                  </m:oMath>
                </a14:m>
                <a:endParaRPr lang="en-IN" dirty="0" smtClean="0"/>
              </a:p>
              <a:p>
                <a:r>
                  <a:rPr lang="en-IN" dirty="0" smtClean="0"/>
                  <a:t>For voice signal, non-uniform </a:t>
                </a:r>
                <a:r>
                  <a:rPr lang="en-IN" dirty="0" err="1" smtClean="0"/>
                  <a:t>quantizer</a:t>
                </a:r>
                <a:r>
                  <a:rPr lang="en-IN" dirty="0" smtClean="0"/>
                  <a:t> with the feature that step-size increases as the separation from the origin of the input-output characteristic increases is used</a:t>
                </a:r>
              </a:p>
              <a:p>
                <a:r>
                  <a:rPr lang="en-IN" dirty="0" smtClean="0"/>
                  <a:t>Using above process, nearly </a:t>
                </a:r>
                <a:r>
                  <a:rPr lang="en-IN" i="1" dirty="0" smtClean="0"/>
                  <a:t>uniform percentage precision</a:t>
                </a:r>
                <a:r>
                  <a:rPr lang="en-IN" dirty="0" smtClean="0"/>
                  <a:t> is achieved over the amplitude range of input signal</a:t>
                </a:r>
              </a:p>
              <a:p>
                <a:r>
                  <a:rPr lang="en-IN" dirty="0"/>
                  <a:t>Also</a:t>
                </a:r>
                <a:r>
                  <a:rPr lang="en-IN" dirty="0" smtClean="0"/>
                  <a:t>, above process beneficial since </a:t>
                </a:r>
                <a:r>
                  <a:rPr lang="en-IN" dirty="0"/>
                  <a:t>for voice signal, there is higher probability of signal having smaller magnitudes than higher </a:t>
                </a:r>
                <a:r>
                  <a:rPr lang="en-IN" dirty="0" smtClean="0"/>
                  <a:t>magnitudes</a:t>
                </a:r>
              </a:p>
              <a:p>
                <a:r>
                  <a:rPr lang="en-IN" dirty="0" smtClean="0"/>
                  <a:t>Fewer steps are needed than in the case of: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IN" dirty="0" smtClean="0"/>
                  <a:t>a uniform </a:t>
                </a:r>
                <a:r>
                  <a:rPr lang="en-IN" dirty="0" err="1" smtClean="0"/>
                  <a:t>quantizer</a:t>
                </a:r>
                <a:r>
                  <a:rPr lang="en-IN" dirty="0" smtClean="0"/>
                  <a:t> that achieves the same maximum percentage error 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IN" dirty="0" smtClean="0"/>
                  <a:t>this reduces the bandwidth requirement of quantized signal</a:t>
                </a:r>
              </a:p>
              <a:p>
                <a:endParaRPr lang="en-I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533400"/>
                <a:ext cx="9144000" cy="6324600"/>
              </a:xfrm>
              <a:blipFill rotWithShape="0">
                <a:blip r:embed="rId2"/>
                <a:stretch>
                  <a:fillRect l="-933" t="-1832" r="-17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74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609600"/>
            <a:ext cx="9067800" cy="62484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Recall: </a:t>
            </a:r>
            <a:r>
              <a:rPr lang="en-IN" dirty="0" smtClean="0"/>
              <a:t>digital </a:t>
            </a:r>
            <a:r>
              <a:rPr lang="en-IN" dirty="0"/>
              <a:t>communication systems </a:t>
            </a:r>
            <a:r>
              <a:rPr lang="en-IN" dirty="0" smtClean="0"/>
              <a:t>have several advantages over </a:t>
            </a:r>
            <a:r>
              <a:rPr lang="en-IN" dirty="0" err="1" smtClean="0"/>
              <a:t>analog</a:t>
            </a:r>
            <a:r>
              <a:rPr lang="en-IN" dirty="0" smtClean="0"/>
              <a:t> communication systems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dirty="0" smtClean="0"/>
              <a:t>former have </a:t>
            </a:r>
            <a:r>
              <a:rPr lang="en-IN" dirty="0"/>
              <a:t>replaced or are replacing </a:t>
            </a:r>
            <a:r>
              <a:rPr lang="en-IN" dirty="0" smtClean="0"/>
              <a:t>latter in most contexts, e.g., cellular networks, TV</a:t>
            </a:r>
          </a:p>
          <a:p>
            <a:r>
              <a:rPr lang="en-IN" dirty="0"/>
              <a:t>“</a:t>
            </a:r>
            <a:r>
              <a:rPr lang="en-IN" dirty="0" err="1"/>
              <a:t>Analog</a:t>
            </a:r>
            <a:r>
              <a:rPr lang="en-IN" dirty="0"/>
              <a:t> communication” and “digital communication”:</a:t>
            </a:r>
          </a:p>
          <a:p>
            <a:pPr lvl="1">
              <a:buFont typeface="Wingdings" pitchFamily="2" charset="2"/>
              <a:buChar char="q"/>
            </a:pPr>
            <a:r>
              <a:rPr lang="en-IN" dirty="0"/>
              <a:t>in practice, </a:t>
            </a:r>
            <a:r>
              <a:rPr lang="en-IN" i="1" dirty="0"/>
              <a:t>all</a:t>
            </a:r>
            <a:r>
              <a:rPr lang="en-IN" dirty="0"/>
              <a:t> communication is via continuous signals and hence </a:t>
            </a:r>
            <a:r>
              <a:rPr lang="en-IN" dirty="0" err="1"/>
              <a:t>analog</a:t>
            </a:r>
            <a:r>
              <a:rPr lang="en-IN" dirty="0"/>
              <a:t> in nature   </a:t>
            </a:r>
          </a:p>
          <a:p>
            <a:pPr lvl="1">
              <a:buFont typeface="Wingdings" pitchFamily="2" charset="2"/>
              <a:buChar char="q"/>
            </a:pPr>
            <a:r>
              <a:rPr lang="en-IN" dirty="0"/>
              <a:t>the message signal that is to be transmitted is either </a:t>
            </a:r>
            <a:r>
              <a:rPr lang="en-IN" dirty="0" err="1"/>
              <a:t>analog</a:t>
            </a:r>
            <a:r>
              <a:rPr lang="en-IN" dirty="0"/>
              <a:t> or digital</a:t>
            </a:r>
          </a:p>
          <a:p>
            <a:pPr lvl="1">
              <a:buFont typeface="Wingdings" pitchFamily="2" charset="2"/>
              <a:buChar char="q"/>
            </a:pPr>
            <a:r>
              <a:rPr lang="en-IN" dirty="0"/>
              <a:t>E.g., if the source is speech, then:</a:t>
            </a:r>
          </a:p>
          <a:p>
            <a:pPr lvl="2">
              <a:buFont typeface="Courier New" pitchFamily="49" charset="0"/>
              <a:buChar char="o"/>
            </a:pPr>
            <a:r>
              <a:rPr lang="en-IN" dirty="0"/>
              <a:t>In </a:t>
            </a:r>
            <a:r>
              <a:rPr lang="en-IN" dirty="0" err="1"/>
              <a:t>analog</a:t>
            </a:r>
            <a:r>
              <a:rPr lang="en-IN"/>
              <a:t> </a:t>
            </a:r>
            <a:r>
              <a:rPr lang="en-IN" smtClean="0"/>
              <a:t>communication, </a:t>
            </a:r>
            <a:r>
              <a:rPr lang="en-IN" dirty="0"/>
              <a:t>it is directly used to modulate a high-frequency carrier signal</a:t>
            </a:r>
          </a:p>
          <a:p>
            <a:pPr lvl="2">
              <a:buFont typeface="Courier New" pitchFamily="49" charset="0"/>
              <a:buChar char="o"/>
            </a:pPr>
            <a:r>
              <a:rPr lang="en-IN" dirty="0"/>
              <a:t>In digital communication, it is sampled and quantized to obtain a bit stream, which is then used to modulate a high-frequency carrier signal</a:t>
            </a:r>
          </a:p>
          <a:p>
            <a:r>
              <a:rPr lang="en-US" dirty="0" smtClean="0"/>
              <a:t>First step in digital transmission of analog source (e.g., speech, music) is conversion of source to digital representation</a:t>
            </a:r>
          </a:p>
          <a:p>
            <a:r>
              <a:rPr lang="en-US" dirty="0" smtClean="0"/>
              <a:t>We now study: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this analog to digital conversion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and representation of the analog information as a sequence of pulses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847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60" y="1828800"/>
            <a:ext cx="4419600" cy="4375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81000"/>
            <a:ext cx="8229600" cy="1143000"/>
          </a:xfrm>
        </p:spPr>
        <p:txBody>
          <a:bodyPr>
            <a:normAutofit/>
          </a:bodyPr>
          <a:lstStyle/>
          <a:p>
            <a:r>
              <a:rPr lang="en-IN" sz="3500" dirty="0" err="1" smtClean="0"/>
              <a:t>Compander</a:t>
            </a:r>
            <a:endParaRPr lang="en-IN" sz="3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533401"/>
                <a:ext cx="8534400" cy="2318014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IN" dirty="0" smtClean="0"/>
                  <a:t>Use of a non-uniform </a:t>
                </a:r>
                <a:r>
                  <a:rPr lang="en-IN" dirty="0" err="1" smtClean="0"/>
                  <a:t>quantizer</a:t>
                </a:r>
                <a:r>
                  <a:rPr lang="en-IN" dirty="0" smtClean="0"/>
                  <a:t> equivalent to: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IN" dirty="0" smtClean="0"/>
                  <a:t>passing the input sample through a compressor and 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IN" dirty="0" smtClean="0"/>
                  <a:t>applying the compressed sample to a uniform </a:t>
                </a:r>
                <a:r>
                  <a:rPr lang="en-IN" dirty="0" err="1" smtClean="0"/>
                  <a:t>quantizer</a:t>
                </a:r>
                <a:endParaRPr lang="en-IN" dirty="0" smtClean="0"/>
              </a:p>
              <a:p>
                <a:r>
                  <a:rPr lang="en-IN" dirty="0" smtClean="0"/>
                  <a:t>Examples of compression laws that are widely used in practice:</a:t>
                </a:r>
              </a:p>
              <a:p>
                <a:pPr lvl="1">
                  <a:buFont typeface="Wingdings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r>
                  <a:rPr lang="en-IN" dirty="0" smtClean="0"/>
                  <a:t>-law</a:t>
                </a:r>
              </a:p>
              <a:p>
                <a:pPr lvl="1">
                  <a:buFont typeface="Wingdings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IN" dirty="0" smtClean="0"/>
                  <a:t>-law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533401"/>
                <a:ext cx="8534400" cy="2318014"/>
              </a:xfrm>
              <a:blipFill rotWithShape="0">
                <a:blip r:embed="rId3"/>
                <a:stretch>
                  <a:fillRect l="-786" t="-44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480" y="2438400"/>
                <a:ext cx="4998720" cy="4775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2200" i="1" smtClean="0"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r>
                  <a:rPr lang="en-IN" sz="2200" dirty="0"/>
                  <a:t>-law defined by:</a:t>
                </a:r>
              </a:p>
              <a:p>
                <a:pPr marL="971550" lvl="1" indent="-514350">
                  <a:buFont typeface="+mj-lt"/>
                  <a:buAutoNum type="arabicParenR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i="1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IN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00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I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000" i="1">
                                    <a:latin typeface="Cambria Math"/>
                                  </a:rPr>
                                  <m:t>1+</m:t>
                                </m:r>
                                <m:r>
                                  <a:rPr lang="en-IN" sz="2000" i="1">
                                    <a:latin typeface="Cambria Math"/>
                                    <a:ea typeface="Cambria Math"/>
                                  </a:rPr>
                                  <m:t>𝜇</m:t>
                                </m:r>
                                <m:r>
                                  <a:rPr lang="en-IN" sz="2000" i="1">
                                    <a:latin typeface="Cambria Math"/>
                                    <a:ea typeface="Cambria Math"/>
                                  </a:rPr>
                                  <m:t>|</m:t>
                                </m:r>
                                <m:r>
                                  <a:rPr lang="en-IN" sz="2000" i="1">
                                    <a:latin typeface="Cambria Math"/>
                                    <a:ea typeface="Cambria Math"/>
                                  </a:rPr>
                                  <m:t>𝑚</m:t>
                                </m:r>
                                <m:r>
                                  <a:rPr lang="en-IN" sz="2000" i="1">
                                    <a:latin typeface="Cambria Math"/>
                                    <a:ea typeface="Cambria Math"/>
                                  </a:rPr>
                                  <m:t>|</m:t>
                                </m:r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00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I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000" i="1">
                                    <a:latin typeface="Cambria Math"/>
                                  </a:rPr>
                                  <m:t>1+</m:t>
                                </m:r>
                                <m:r>
                                  <a:rPr lang="en-IN" sz="2000" i="1">
                                    <a:latin typeface="Cambria Math"/>
                                    <a:ea typeface="Cambria Math"/>
                                  </a:rPr>
                                  <m:t>𝜇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IN" sz="2000" dirty="0"/>
                  <a:t>, </a:t>
                </a:r>
              </a:p>
              <a:p>
                <a:pPr marL="742950" lvl="1" indent="-285750">
                  <a:buFont typeface="Wingdings" pitchFamily="2" charset="2"/>
                  <a:buChar char="q"/>
                </a:pPr>
                <a:r>
                  <a:rPr lang="en-IN" sz="2000" dirty="0"/>
                  <a:t>where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en-IN" sz="2000" dirty="0"/>
                  <a:t> and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/>
                        <a:ea typeface="Cambria Math"/>
                      </a:rPr>
                      <m:t>𝑣</m:t>
                    </m:r>
                  </m:oMath>
                </a14:m>
                <a:r>
                  <a:rPr lang="en-IN" sz="2000" dirty="0"/>
                  <a:t> are the normalized input and output voltages of the compressor</a:t>
                </a:r>
              </a:p>
              <a:p>
                <a:pPr marL="742950" lvl="1" indent="-285750">
                  <a:buFont typeface="Wingdings" pitchFamily="2" charset="2"/>
                  <a:buChar char="q"/>
                </a:pPr>
                <a:r>
                  <a:rPr lang="en-IN" sz="2000" dirty="0"/>
                  <a:t>and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r>
                  <a:rPr lang="en-IN" sz="2000" dirty="0"/>
                  <a:t> is a positive constant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IN" sz="2200" dirty="0"/>
                  <a:t>The case </a:t>
                </a:r>
                <a14:m>
                  <m:oMath xmlns:m="http://schemas.openxmlformats.org/officeDocument/2006/math">
                    <m:r>
                      <a:rPr lang="en-IN" sz="2200" i="1">
                        <a:latin typeface="Cambria Math"/>
                        <a:ea typeface="Cambria Math"/>
                      </a:rPr>
                      <m:t>𝜇</m:t>
                    </m:r>
                    <m:r>
                      <a:rPr lang="en-IN" sz="2200" i="1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IN" sz="2200" dirty="0"/>
                  <a:t> corresponds to:</a:t>
                </a:r>
              </a:p>
              <a:p>
                <a:pPr marL="742950" lvl="1" indent="-285750">
                  <a:buFont typeface="Wingdings" pitchFamily="2" charset="2"/>
                  <a:buChar char="q"/>
                </a:pPr>
                <a:r>
                  <a:rPr lang="en-IN" sz="2000" dirty="0"/>
                  <a:t>uniform quantization 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2200" i="1"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r>
                  <a:rPr lang="en-IN" sz="2200" dirty="0"/>
                  <a:t>-law in 1) is approximately linear at low values of </a:t>
                </a:r>
                <a14:m>
                  <m:oMath xmlns:m="http://schemas.openxmlformats.org/officeDocument/2006/math">
                    <m:r>
                      <a:rPr lang="en-IN" sz="2200" i="1">
                        <a:latin typeface="Cambria Math"/>
                      </a:rPr>
                      <m:t>|</m:t>
                    </m:r>
                    <m:r>
                      <a:rPr lang="en-IN" sz="2200" i="1">
                        <a:latin typeface="Cambria Math"/>
                      </a:rPr>
                      <m:t>𝑚</m:t>
                    </m:r>
                    <m:r>
                      <a:rPr lang="en-IN" sz="2200" i="1">
                        <a:latin typeface="Cambria Math"/>
                      </a:rPr>
                      <m:t>|</m:t>
                    </m:r>
                  </m:oMath>
                </a14:m>
                <a:r>
                  <a:rPr lang="en-IN" sz="2200" dirty="0"/>
                  <a:t> and logarithmic at high values of </a:t>
                </a:r>
                <a14:m>
                  <m:oMath xmlns:m="http://schemas.openxmlformats.org/officeDocument/2006/math">
                    <m:r>
                      <a:rPr lang="en-IN" sz="2200" i="1">
                        <a:latin typeface="Cambria Math"/>
                      </a:rPr>
                      <m:t>|</m:t>
                    </m:r>
                    <m:r>
                      <a:rPr lang="en-IN" sz="2200" i="1">
                        <a:latin typeface="Cambria Math"/>
                      </a:rPr>
                      <m:t>𝑚</m:t>
                    </m:r>
                    <m:r>
                      <a:rPr lang="en-IN" sz="2200" i="1">
                        <a:latin typeface="Cambria Math"/>
                      </a:rPr>
                      <m:t>|</m:t>
                    </m:r>
                  </m:oMath>
                </a14:m>
                <a:endParaRPr lang="en-IN" sz="2200" dirty="0"/>
              </a:p>
              <a:p>
                <a:pPr marL="285750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2200" i="1"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r>
                  <a:rPr lang="en-IN" sz="2200" dirty="0"/>
                  <a:t>-law shown in </a:t>
                </a:r>
                <a:r>
                  <a:rPr lang="en-IN" sz="2200" dirty="0" smtClean="0"/>
                  <a:t>fig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IN" sz="2200" dirty="0" smtClean="0"/>
                  <a:t>Practical values of </a:t>
                </a:r>
                <a14:m>
                  <m:oMath xmlns:m="http://schemas.openxmlformats.org/officeDocument/2006/math">
                    <m:r>
                      <a:rPr lang="en-IN" sz="2200" i="1"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r>
                  <a:rPr lang="en-IN" sz="2200" dirty="0" smtClean="0"/>
                  <a:t>: around </a:t>
                </a:r>
                <a14:m>
                  <m:oMath xmlns:m="http://schemas.openxmlformats.org/officeDocument/2006/math">
                    <m:r>
                      <a:rPr lang="en-IN" sz="2200" b="0" i="1" smtClean="0">
                        <a:latin typeface="Cambria Math"/>
                      </a:rPr>
                      <m:t>100</m:t>
                    </m:r>
                  </m:oMath>
                </a14:m>
                <a:endParaRPr lang="en-IN" sz="2200" dirty="0"/>
              </a:p>
              <a:p>
                <a:pPr marL="285750" indent="-285750">
                  <a:buFont typeface="Arial" pitchFamily="34" charset="0"/>
                  <a:buChar char="•"/>
                </a:pPr>
                <a:endParaRPr lang="en-IN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" y="2438400"/>
                <a:ext cx="4998720" cy="4775923"/>
              </a:xfrm>
              <a:prstGeom prst="rect">
                <a:avLst/>
              </a:prstGeom>
              <a:blipFill rotWithShape="0">
                <a:blip r:embed="rId4"/>
                <a:stretch>
                  <a:fillRect l="-1341" t="-8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702069" y="6290100"/>
            <a:ext cx="4410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Ref: “Communication Systems” by </a:t>
            </a:r>
            <a:r>
              <a:rPr lang="en-IN" dirty="0" err="1" smtClean="0"/>
              <a:t>Haykin</a:t>
            </a:r>
            <a:r>
              <a:rPr lang="en-IN" dirty="0" smtClean="0"/>
              <a:t> and </a:t>
            </a:r>
            <a:r>
              <a:rPr lang="en-IN" dirty="0" err="1" smtClean="0"/>
              <a:t>Moher</a:t>
            </a:r>
            <a:r>
              <a:rPr lang="en-IN" dirty="0" smtClean="0"/>
              <a:t>, 5</a:t>
            </a:r>
            <a:r>
              <a:rPr lang="en-IN" baseline="30000" dirty="0" smtClean="0"/>
              <a:t>th</a:t>
            </a:r>
            <a:r>
              <a:rPr lang="en-IN" dirty="0" smtClean="0"/>
              <a:t> </a:t>
            </a:r>
            <a:r>
              <a:rPr lang="en-IN" dirty="0" err="1" smtClean="0"/>
              <a:t>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050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943" y="2057400"/>
            <a:ext cx="3827537" cy="41373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IN" sz="3500" dirty="0" err="1" smtClean="0"/>
              <a:t>Compander</a:t>
            </a:r>
            <a:r>
              <a:rPr lang="en-IN" sz="3500" dirty="0" smtClean="0"/>
              <a:t> (contd.)</a:t>
            </a:r>
            <a:endParaRPr lang="en-IN" sz="3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27214" y="381000"/>
                <a:ext cx="5867400" cy="6732409"/>
              </a:xfrm>
            </p:spPr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IN" dirty="0" smtClean="0"/>
                  <a:t>-law defined by:</a:t>
                </a:r>
              </a:p>
              <a:p>
                <a:pPr marL="971550" lvl="1" indent="-514350">
                  <a:buFont typeface="+mj-lt"/>
                  <a:buAutoNum type="arabicParenR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IN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b="0" i="1" smtClean="0">
                                      <a:latin typeface="Cambria Math"/>
                                    </a:rPr>
                                    <m:t>𝐴</m:t>
                                  </m:r>
                                  <m:r>
                                    <a:rPr lang="en-IN" b="0" i="1" smtClean="0">
                                      <a:latin typeface="Cambria Math"/>
                                    </a:rPr>
                                    <m:t>|</m:t>
                                  </m:r>
                                  <m:r>
                                    <a:rPr lang="en-IN" b="0" i="1" smtClean="0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IN" b="0" i="1" smtClean="0">
                                      <a:latin typeface="Cambria Math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lang="en-IN" b="0" i="1" smtClean="0">
                                      <a:latin typeface="Cambria Math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b="0" i="0" smtClean="0">
                                          <a:latin typeface="Cambria Math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IN" b="0" i="1" smtClean="0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</m:func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/>
                                </a:rPr>
                                <m:t>0</m:t>
                              </m:r>
                              <m:r>
                                <a:rPr lang="en-IN" b="0" i="1" smtClean="0">
                                  <a:latin typeface="Cambria Math"/>
                                  <a:ea typeface="Cambria Math"/>
                                </a:rPr>
                                <m:t>≤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IN" b="0" i="1" smtClean="0"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</m:e>
                              </m:d>
                              <m:r>
                                <a:rPr lang="en-IN" b="0" i="1" smtClean="0">
                                  <a:latin typeface="Cambria Math"/>
                                  <a:ea typeface="Cambria Math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IN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b="0" i="1" smtClean="0">
                                      <a:latin typeface="Cambria Math"/>
                                      <a:ea typeface="Cambria Math"/>
                                    </a:rPr>
                                    <m:t>𝐴</m:t>
                                  </m:r>
                                </m:den>
                              </m:f>
                              <m:r>
                                <a:rPr lang="en-IN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b="0" i="1" smtClean="0">
                                      <a:latin typeface="Cambria Math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b="0" i="0" smtClean="0">
                                          <a:latin typeface="Cambria Math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I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b="0" i="1" smtClean="0">
                                              <a:latin typeface="Cambria Math"/>
                                            </a:rPr>
                                            <m:t>𝐴</m:t>
                                          </m:r>
                                          <m:r>
                                            <a:rPr lang="en-IN" b="0" i="1" smtClean="0">
                                              <a:latin typeface="Cambria Math"/>
                                            </a:rPr>
                                            <m:t>|</m:t>
                                          </m:r>
                                          <m:r>
                                            <a:rPr lang="en-IN" b="0" i="1" smtClean="0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  <m:r>
                                            <a:rPr lang="en-IN" b="0" i="1" smtClean="0">
                                              <a:latin typeface="Cambria Math"/>
                                            </a:rPr>
                                            <m:t>|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IN" i="1">
                                      <a:latin typeface="Cambria Math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>
                                          <a:latin typeface="Cambria Math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IN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</m:func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IN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i="1">
                                      <a:latin typeface="Cambria Math"/>
                                      <a:ea typeface="Cambria Math"/>
                                    </a:rPr>
                                    <m:t>𝐴</m:t>
                                  </m:r>
                                </m:den>
                              </m:f>
                              <m:r>
                                <a:rPr lang="en-IN" i="1" smtClean="0">
                                  <a:latin typeface="Cambria Math"/>
                                  <a:ea typeface="Cambria Math"/>
                                </a:rPr>
                                <m:t>≤</m:t>
                              </m:r>
                              <m:r>
                                <a:rPr lang="en-IN" b="0" i="1" smtClean="0">
                                  <a:latin typeface="Cambria Math"/>
                                  <a:ea typeface="Cambria Math"/>
                                </a:rPr>
                                <m:t>|</m:t>
                              </m:r>
                              <m:r>
                                <a:rPr lang="en-IN" b="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  <m:r>
                                <a:rPr lang="en-IN" b="0" i="1" smtClean="0">
                                  <a:latin typeface="Cambria Math"/>
                                  <a:ea typeface="Cambria Math"/>
                                </a:rPr>
                                <m:t>|≤1.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 smtClean="0"/>
              </a:p>
              <a:p>
                <a:pPr marL="285750" indent="-285750"/>
                <a:r>
                  <a:rPr lang="en-IN" dirty="0"/>
                  <a:t>The case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en-IN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r>
                  <a:rPr lang="en-IN" dirty="0"/>
                  <a:t> corresponds to: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IN" dirty="0"/>
                  <a:t>uniform quantization </a:t>
                </a:r>
                <a:endParaRPr lang="en-IN" dirty="0" smtClean="0"/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𝐴</m:t>
                    </m:r>
                  </m:oMath>
                </a14:m>
                <a:r>
                  <a:rPr lang="en-IN" dirty="0"/>
                  <a:t>-</a:t>
                </a:r>
                <a:r>
                  <a:rPr lang="en-IN" dirty="0" smtClean="0"/>
                  <a:t>law shown in fig</a:t>
                </a:r>
                <a:endParaRPr lang="en-IN" dirty="0"/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𝐴</m:t>
                    </m:r>
                  </m:oMath>
                </a14:m>
                <a:r>
                  <a:rPr lang="en-IN" dirty="0"/>
                  <a:t>-</a:t>
                </a:r>
                <a:r>
                  <a:rPr lang="en-IN" dirty="0" smtClean="0"/>
                  <a:t>law in 1) is: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IN" dirty="0" smtClean="0"/>
                  <a:t>linear for small values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</m:d>
                  </m:oMath>
                </a14:m>
                <a:endParaRPr lang="en-IN" dirty="0" smtClean="0"/>
              </a:p>
              <a:p>
                <a:pPr lvl="1">
                  <a:buFont typeface="Wingdings" pitchFamily="2" charset="2"/>
                  <a:buChar char="q"/>
                </a:pPr>
                <a:r>
                  <a:rPr lang="en-IN" dirty="0" smtClean="0"/>
                  <a:t>logarithmic for large values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</m:d>
                  </m:oMath>
                </a14:m>
                <a:endParaRPr lang="en-IN" dirty="0" smtClean="0"/>
              </a:p>
              <a:p>
                <a:r>
                  <a:rPr lang="en-IN" dirty="0"/>
                  <a:t>Practical values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  <a:ea typeface="Cambria Math"/>
                      </a:rPr>
                      <m:t>𝐴</m:t>
                    </m:r>
                  </m:oMath>
                </a14:m>
                <a:r>
                  <a:rPr lang="en-IN" dirty="0"/>
                  <a:t> : around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100</m:t>
                    </m:r>
                  </m:oMath>
                </a14:m>
                <a:endParaRPr lang="en-IN" dirty="0" smtClean="0"/>
              </a:p>
              <a:p>
                <a:r>
                  <a:rPr lang="en-IN" dirty="0" smtClean="0"/>
                  <a:t>When compressor used in transmitter</a:t>
                </a:r>
                <a:r>
                  <a:rPr lang="en-IN" dirty="0"/>
                  <a:t>:</a:t>
                </a:r>
                <a:r>
                  <a:rPr lang="en-IN" dirty="0" smtClean="0"/>
                  <a:t> 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IN" dirty="0" smtClean="0"/>
                  <a:t>in receiver, we need a device to restore the signal samples to their correct relative levels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IN" dirty="0" smtClean="0"/>
                  <a:t>such a device called “</a:t>
                </a:r>
                <a:r>
                  <a:rPr lang="en-IN" i="1" dirty="0" smtClean="0"/>
                  <a:t>expander</a:t>
                </a:r>
                <a:r>
                  <a:rPr lang="en-IN" dirty="0" smtClean="0"/>
                  <a:t>” </a:t>
                </a:r>
              </a:p>
              <a:p>
                <a:r>
                  <a:rPr lang="en-IN" dirty="0" smtClean="0"/>
                  <a:t>Compression and expansion laws are approximately inverse of each other</a:t>
                </a:r>
              </a:p>
              <a:p>
                <a:r>
                  <a:rPr lang="en-IN" dirty="0" smtClean="0"/>
                  <a:t>Combination of a compressor and expander called a “</a:t>
                </a:r>
                <a:r>
                  <a:rPr lang="en-IN" i="1" dirty="0" err="1" smtClean="0"/>
                  <a:t>compander</a:t>
                </a:r>
                <a:r>
                  <a:rPr lang="en-IN" dirty="0" smtClean="0"/>
                  <a:t>”</a:t>
                </a:r>
                <a:endParaRPr lang="en-IN" dirty="0"/>
              </a:p>
              <a:p>
                <a:endParaRPr lang="en-IN" dirty="0" smtClean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27214" y="381000"/>
                <a:ext cx="5867400" cy="6732409"/>
              </a:xfrm>
              <a:blipFill rotWithShape="0">
                <a:blip r:embed="rId3"/>
                <a:stretch>
                  <a:fillRect l="-1247" t="-15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711337" y="6221385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Ref: “Communication Systems” by </a:t>
            </a:r>
            <a:r>
              <a:rPr lang="en-IN" dirty="0" err="1" smtClean="0"/>
              <a:t>Haykin</a:t>
            </a:r>
            <a:r>
              <a:rPr lang="en-IN" dirty="0" smtClean="0"/>
              <a:t> and </a:t>
            </a:r>
            <a:r>
              <a:rPr lang="en-IN" dirty="0" err="1" smtClean="0"/>
              <a:t>Moher</a:t>
            </a:r>
            <a:r>
              <a:rPr lang="en-IN" dirty="0" smtClean="0"/>
              <a:t>, 5</a:t>
            </a:r>
            <a:r>
              <a:rPr lang="en-IN" baseline="30000" dirty="0" smtClean="0"/>
              <a:t>th</a:t>
            </a:r>
            <a:r>
              <a:rPr lang="en-IN" dirty="0" smtClean="0"/>
              <a:t> </a:t>
            </a:r>
            <a:r>
              <a:rPr lang="en-IN" dirty="0" err="1" smtClean="0"/>
              <a:t>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052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IN" dirty="0" smtClean="0"/>
              <a:t>Encoding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685800"/>
                <a:ext cx="8991600" cy="6019800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Encoding used to: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IN" dirty="0"/>
                  <a:t>convert the </a:t>
                </a:r>
                <a:r>
                  <a:rPr lang="en-IN" dirty="0" smtClean="0"/>
                  <a:t>sequence </a:t>
                </a:r>
                <a:r>
                  <a:rPr lang="en-IN" dirty="0"/>
                  <a:t>of </a:t>
                </a:r>
                <a:r>
                  <a:rPr lang="en-IN" dirty="0" smtClean="0"/>
                  <a:t>quantized </a:t>
                </a:r>
                <a:r>
                  <a:rPr lang="en-IN" dirty="0"/>
                  <a:t>values to a form that is suitable for transmission over communication channel</a:t>
                </a:r>
              </a:p>
              <a:p>
                <a:r>
                  <a:rPr lang="en-IN" dirty="0" smtClean="0"/>
                  <a:t>Typically, each quantized value converted to a binary code: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IN" dirty="0" smtClean="0"/>
                  <a:t>e.g., if there are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16</m:t>
                    </m:r>
                  </m:oMath>
                </a14:m>
                <a:r>
                  <a:rPr lang="en-IN" dirty="0" smtClean="0"/>
                  <a:t> representation levels, then first level denoted by code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0000</m:t>
                    </m:r>
                  </m:oMath>
                </a14:m>
                <a:r>
                  <a:rPr lang="en-IN" dirty="0" smtClean="0"/>
                  <a:t>, second by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000</m:t>
                    </m:r>
                    <m:r>
                      <a:rPr lang="en-IN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n-IN" dirty="0" smtClean="0"/>
                  <a:t>, third by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00</m:t>
                    </m:r>
                    <m:r>
                      <a:rPr lang="en-IN" b="0" i="1" smtClean="0">
                        <a:latin typeface="Cambria Math"/>
                      </a:rPr>
                      <m:t>1</m:t>
                    </m:r>
                    <m:r>
                      <a:rPr lang="en-IN" i="1">
                        <a:latin typeface="Cambria Math"/>
                      </a:rPr>
                      <m:t>0</m:t>
                    </m:r>
                  </m:oMath>
                </a14:m>
                <a:r>
                  <a:rPr lang="en-IN" dirty="0" smtClean="0"/>
                  <a:t>, sixteenth by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1111</m:t>
                    </m:r>
                  </m:oMath>
                </a14:m>
                <a:r>
                  <a:rPr lang="en-IN" dirty="0" smtClean="0"/>
                  <a:t>  </a:t>
                </a:r>
              </a:p>
              <a:p>
                <a:r>
                  <a:rPr lang="en-IN" dirty="0" smtClean="0"/>
                  <a:t>More generally, ternary codes or codes in which more than three values are taken by each symbol may also be used 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685800"/>
                <a:ext cx="8991600" cy="6019800"/>
              </a:xfrm>
              <a:blipFill rotWithShape="0">
                <a:blip r:embed="rId2"/>
                <a:stretch>
                  <a:fillRect l="-1559" t="-1317" b="-20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27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40" y="53111"/>
            <a:ext cx="4191000" cy="64633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71600" y="-266700"/>
            <a:ext cx="8229600" cy="1143000"/>
          </a:xfrm>
        </p:spPr>
        <p:txBody>
          <a:bodyPr>
            <a:normAutofit/>
          </a:bodyPr>
          <a:lstStyle/>
          <a:p>
            <a:r>
              <a:rPr lang="en-IN" sz="3500" dirty="0" smtClean="0"/>
              <a:t>Line Codes</a:t>
            </a:r>
            <a:endParaRPr lang="en-IN" sz="3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26158" y="604402"/>
                <a:ext cx="5486400" cy="617220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IN" dirty="0" smtClean="0"/>
                  <a:t>In a “</a:t>
                </a:r>
                <a:r>
                  <a:rPr lang="en-IN" i="1" dirty="0" smtClean="0"/>
                  <a:t>line code</a:t>
                </a:r>
                <a:r>
                  <a:rPr lang="en-IN" dirty="0" smtClean="0"/>
                  <a:t>”, a binary stream of data takes on an electrical representation</a:t>
                </a:r>
              </a:p>
              <a:p>
                <a:r>
                  <a:rPr lang="en-IN" dirty="0" smtClean="0"/>
                  <a:t>Fig. shows the waveforms of five common line codes for the example data stream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01101001</m:t>
                    </m:r>
                  </m:oMath>
                </a14:m>
                <a:endParaRPr lang="en-IN" dirty="0" smtClean="0"/>
              </a:p>
              <a:p>
                <a:r>
                  <a:rPr lang="en-IN" dirty="0" smtClean="0"/>
                  <a:t>Line codes are of the </a:t>
                </a:r>
                <a:r>
                  <a:rPr lang="en-IN" dirty="0" err="1" smtClean="0"/>
                  <a:t>nonreturn</a:t>
                </a:r>
                <a:r>
                  <a:rPr lang="en-IN" dirty="0" smtClean="0"/>
                  <a:t>-to-zero (NRZ) or return-to-zero (RZ) type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IN" dirty="0" smtClean="0"/>
                  <a:t>RZ denotes that the pulse shape used to represent the bit always returns to the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en-IN" dirty="0" smtClean="0"/>
                  <a:t> volts level by the end of the bit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IN" dirty="0" smtClean="0"/>
                  <a:t>NRZ denotes that the pulse does not necessarily return to the neutral level by the end of the bit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IN" i="1" dirty="0" smtClean="0"/>
                  <a:t>Unipolar NRZ </a:t>
                </a:r>
                <a:r>
                  <a:rPr lang="en-IN" i="1" dirty="0" err="1" smtClean="0"/>
                  <a:t>Signaling</a:t>
                </a:r>
                <a:r>
                  <a:rPr lang="en-IN" dirty="0" smtClean="0"/>
                  <a:t>: </a:t>
                </a:r>
              </a:p>
              <a:p>
                <a:pPr marL="914400" lvl="1" indent="-514350">
                  <a:buFont typeface="Wingdings" pitchFamily="2" charset="2"/>
                  <a:buChar char="q"/>
                </a:pPr>
                <a:r>
                  <a:rPr lang="en-IN" dirty="0" smtClean="0"/>
                  <a:t>Symbol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n-IN" dirty="0" smtClean="0"/>
                  <a:t> is represented by transmitting a pulse of amplitude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IN" dirty="0" smtClean="0"/>
                  <a:t> for the symbol duration and symbol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en-IN" dirty="0" smtClean="0"/>
                  <a:t> by transmitting no pulse</a:t>
                </a:r>
              </a:p>
              <a:p>
                <a:pPr marL="914400" lvl="1" indent="-514350">
                  <a:buFont typeface="Wingdings" pitchFamily="2" charset="2"/>
                  <a:buChar char="q"/>
                </a:pPr>
                <a:r>
                  <a:rPr lang="en-IN" dirty="0" smtClean="0"/>
                  <a:t>Also referred to as “</a:t>
                </a:r>
                <a:r>
                  <a:rPr lang="en-IN" i="1" dirty="0" smtClean="0"/>
                  <a:t>on-off </a:t>
                </a:r>
                <a:r>
                  <a:rPr lang="en-IN" i="1" dirty="0" err="1" smtClean="0"/>
                  <a:t>signaling</a:t>
                </a:r>
                <a:r>
                  <a:rPr lang="en-IN" dirty="0" smtClean="0"/>
                  <a:t>”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IN" i="1" dirty="0" smtClean="0"/>
                  <a:t>Polar NRZ </a:t>
                </a:r>
                <a:r>
                  <a:rPr lang="en-IN" i="1" dirty="0" err="1" smtClean="0"/>
                  <a:t>Signaling</a:t>
                </a:r>
                <a:r>
                  <a:rPr lang="en-IN" dirty="0" smtClean="0"/>
                  <a:t>:</a:t>
                </a:r>
              </a:p>
              <a:p>
                <a:pPr marL="857250" lvl="1" indent="-457200">
                  <a:buFont typeface="Wingdings" pitchFamily="2" charset="2"/>
                  <a:buChar char="q"/>
                </a:pPr>
                <a:r>
                  <a:rPr lang="en-IN" dirty="0" smtClean="0"/>
                  <a:t>Symbols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en-IN" dirty="0" smtClean="0"/>
                  <a:t> represented by transmitting pulses of amplitudes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+</m:t>
                    </m:r>
                    <m:r>
                      <a:rPr lang="en-IN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−</m:t>
                    </m:r>
                    <m:r>
                      <a:rPr lang="en-IN" i="1">
                        <a:latin typeface="Cambria Math"/>
                      </a:rPr>
                      <m:t>𝐴</m:t>
                    </m:r>
                  </m:oMath>
                </a14:m>
                <a:r>
                  <a:rPr lang="en-IN" dirty="0" smtClean="0"/>
                  <a:t> respectively</a:t>
                </a:r>
              </a:p>
              <a:p>
                <a:r>
                  <a:rPr lang="en-IN" dirty="0" smtClean="0"/>
                  <a:t>For a fixed probability of bit error, which out of a) and b) is more power-efficient? 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IN" dirty="0" smtClean="0"/>
                  <a:t>Polar NRZ </a:t>
                </a:r>
                <a:r>
                  <a:rPr lang="en-IN" dirty="0" err="1" smtClean="0"/>
                  <a:t>Signaling</a:t>
                </a:r>
                <a:r>
                  <a:rPr lang="en-IN" dirty="0" smtClean="0"/>
                  <a:t> requires only half the average power of Unipolar NRZ </a:t>
                </a:r>
                <a:r>
                  <a:rPr lang="en-IN" dirty="0" err="1" smtClean="0"/>
                  <a:t>signaling</a:t>
                </a:r>
                <a:endParaRPr lang="en-I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26158" y="604402"/>
                <a:ext cx="5486400" cy="6172200"/>
              </a:xfrm>
              <a:blipFill rotWithShape="0">
                <a:blip r:embed="rId3"/>
                <a:stretch>
                  <a:fillRect l="-1222" t="-1382" r="-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315735" y="6541321"/>
            <a:ext cx="48435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Ref: “Communication Systems” by </a:t>
            </a:r>
            <a:r>
              <a:rPr lang="en-IN" sz="1500" dirty="0" err="1" smtClean="0"/>
              <a:t>Haykin</a:t>
            </a:r>
            <a:r>
              <a:rPr lang="en-IN" sz="1500" dirty="0" smtClean="0"/>
              <a:t> and </a:t>
            </a:r>
            <a:r>
              <a:rPr lang="en-IN" sz="1500" dirty="0" err="1" smtClean="0"/>
              <a:t>Moher</a:t>
            </a:r>
            <a:r>
              <a:rPr lang="en-IN" sz="1500" dirty="0" smtClean="0"/>
              <a:t>, 5</a:t>
            </a:r>
            <a:r>
              <a:rPr lang="en-IN" sz="1500" baseline="30000" dirty="0" smtClean="0"/>
              <a:t>th</a:t>
            </a:r>
            <a:r>
              <a:rPr lang="en-IN" sz="1500" dirty="0" smtClean="0"/>
              <a:t> </a:t>
            </a:r>
            <a:r>
              <a:rPr lang="en-IN" sz="1500" dirty="0" err="1" smtClean="0"/>
              <a:t>ed</a:t>
            </a:r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223304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114" y="0"/>
            <a:ext cx="4199846" cy="647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71600" y="-266700"/>
            <a:ext cx="8229600" cy="1143000"/>
          </a:xfrm>
        </p:spPr>
        <p:txBody>
          <a:bodyPr>
            <a:normAutofit/>
          </a:bodyPr>
          <a:lstStyle/>
          <a:p>
            <a:r>
              <a:rPr lang="en-IN" sz="3500" dirty="0" smtClean="0"/>
              <a:t>Line Codes (contd.)</a:t>
            </a:r>
            <a:endParaRPr lang="en-IN" sz="3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" y="579120"/>
                <a:ext cx="5181600" cy="6278880"/>
              </a:xfrm>
            </p:spPr>
            <p:txBody>
              <a:bodyPr>
                <a:normAutofit fontScale="62500" lnSpcReduction="20000"/>
              </a:bodyPr>
              <a:lstStyle/>
              <a:p>
                <a:pPr marL="514350" indent="-514350">
                  <a:buFont typeface="+mj-lt"/>
                  <a:buAutoNum type="alphaLcParenR" startAt="3"/>
                </a:pPr>
                <a:r>
                  <a:rPr lang="en-IN" i="1" dirty="0" smtClean="0"/>
                  <a:t>Unipolar RZ </a:t>
                </a:r>
                <a:r>
                  <a:rPr lang="en-IN" i="1" dirty="0" err="1" smtClean="0"/>
                  <a:t>Signaling</a:t>
                </a:r>
                <a:r>
                  <a:rPr lang="en-IN" dirty="0" smtClean="0"/>
                  <a:t>:</a:t>
                </a:r>
              </a:p>
              <a:p>
                <a:pPr marL="914400" lvl="1" indent="-514350">
                  <a:buFont typeface="Wingdings" pitchFamily="2" charset="2"/>
                  <a:buChar char="q"/>
                </a:pPr>
                <a:r>
                  <a:rPr lang="en-IN" dirty="0" smtClean="0"/>
                  <a:t>Symbol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n-IN" dirty="0" smtClean="0"/>
                  <a:t> represented by a rectangular pulse of amplitude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IN" dirty="0" smtClean="0"/>
                  <a:t> and half-symbol width and symbol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en-IN" dirty="0" smtClean="0"/>
                  <a:t> by transmitting no pulse</a:t>
                </a:r>
              </a:p>
              <a:p>
                <a:r>
                  <a:rPr lang="en-IN" i="1" dirty="0" smtClean="0"/>
                  <a:t>Polar RZ </a:t>
                </a:r>
                <a:r>
                  <a:rPr lang="en-IN" i="1" dirty="0" err="1" smtClean="0"/>
                  <a:t>Signaling</a:t>
                </a:r>
                <a:r>
                  <a:rPr lang="en-IN" dirty="0" smtClean="0"/>
                  <a:t> (not shown in fig.): 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IN" dirty="0" smtClean="0"/>
                  <a:t>symbol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n-IN" dirty="0" smtClean="0"/>
                  <a:t> (respectively,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en-IN" dirty="0" smtClean="0"/>
                  <a:t>) represented by rectangular pulse of </a:t>
                </a:r>
                <a:r>
                  <a:rPr lang="en-IN" dirty="0" err="1" smtClean="0"/>
                  <a:t>amplutude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IN" dirty="0" smtClean="0"/>
                  <a:t> (respectively,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−</m:t>
                    </m:r>
                    <m:r>
                      <a:rPr lang="en-IN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IN" dirty="0" smtClean="0"/>
                  <a:t>) and half-symbol width 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IN" dirty="0" smtClean="0"/>
                  <a:t>Easy to extract clock signal at receiver for timing synchronization:</a:t>
                </a:r>
              </a:p>
              <a:p>
                <a:pPr lvl="2">
                  <a:buFont typeface="Courier New" pitchFamily="49" charset="0"/>
                  <a:buChar char="o"/>
                </a:pPr>
                <a:r>
                  <a:rPr lang="en-IN" dirty="0" smtClean="0"/>
                  <a:t>By taking absolute value of received signal</a:t>
                </a:r>
              </a:p>
              <a:p>
                <a:pPr marL="514350" indent="-514350">
                  <a:buFont typeface="+mj-lt"/>
                  <a:buAutoNum type="alphaLcParenR" startAt="4"/>
                </a:pPr>
                <a:r>
                  <a:rPr lang="en-IN" i="1" dirty="0" smtClean="0"/>
                  <a:t>Bipolar RZ </a:t>
                </a:r>
                <a:r>
                  <a:rPr lang="en-IN" i="1" dirty="0" err="1" smtClean="0"/>
                  <a:t>Signaling</a:t>
                </a:r>
                <a:r>
                  <a:rPr lang="en-IN" dirty="0" smtClean="0"/>
                  <a:t>: </a:t>
                </a:r>
              </a:p>
              <a:p>
                <a:pPr marL="914400" lvl="1" indent="-514350">
                  <a:buFont typeface="Wingdings" pitchFamily="2" charset="2"/>
                  <a:buChar char="q"/>
                </a:pPr>
                <a:r>
                  <a:rPr lang="en-IN" dirty="0" smtClean="0"/>
                  <a:t>Symbol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0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 smtClean="0"/>
                  <a:t>represented by </a:t>
                </a:r>
                <a:r>
                  <a:rPr lang="en-IN" dirty="0"/>
                  <a:t>transmitting no </a:t>
                </a:r>
                <a:r>
                  <a:rPr lang="en-IN" dirty="0" smtClean="0"/>
                  <a:t>pulse and symbol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n-IN" dirty="0" smtClean="0"/>
                  <a:t> alternately by transmitting pulse of amplitude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IN" dirty="0" smtClean="0"/>
                  <a:t> and half-symbol width and pulse of amplitude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−</m:t>
                    </m:r>
                    <m:r>
                      <a:rPr lang="en-IN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IN" dirty="0" smtClean="0"/>
                  <a:t> and half-symbol width</a:t>
                </a:r>
                <a:endParaRPr lang="en-IN" dirty="0"/>
              </a:p>
              <a:p>
                <a:r>
                  <a:rPr lang="en-IN" dirty="0" smtClean="0"/>
                  <a:t>Bipolar RZ </a:t>
                </a:r>
                <a:r>
                  <a:rPr lang="en-IN" dirty="0" err="1" smtClean="0"/>
                  <a:t>Signaling</a:t>
                </a:r>
                <a:r>
                  <a:rPr lang="en-IN" dirty="0" smtClean="0"/>
                  <a:t> has the advantage over Unipolar RZ </a:t>
                </a:r>
                <a:r>
                  <a:rPr lang="en-IN" dirty="0" err="1" smtClean="0"/>
                  <a:t>signaling</a:t>
                </a:r>
                <a:r>
                  <a:rPr lang="en-IN" dirty="0" smtClean="0"/>
                  <a:t> that:</a:t>
                </a:r>
              </a:p>
              <a:p>
                <a:pPr marL="914400" lvl="1" indent="-514350">
                  <a:buFont typeface="Wingdings" pitchFamily="2" charset="2"/>
                  <a:buChar char="q"/>
                </a:pPr>
                <a:r>
                  <a:rPr lang="en-IN" dirty="0" smtClean="0"/>
                  <a:t>Former has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en-IN" dirty="0" smtClean="0"/>
                  <a:t> dc component and latter has positive dc component</a:t>
                </a:r>
              </a:p>
              <a:p>
                <a:pPr marL="914400" lvl="1" indent="-514350">
                  <a:buFont typeface="Wingdings" pitchFamily="2" charset="2"/>
                  <a:buChar char="q"/>
                </a:pPr>
                <a:r>
                  <a:rPr lang="en-IN" dirty="0" smtClean="0"/>
                  <a:t>DC component does not pass through some components of a communication system (e.g., transformer), which can cause distortion of transmitted signal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579120"/>
                <a:ext cx="5181600" cy="6278880"/>
              </a:xfrm>
              <a:blipFill rotWithShape="0">
                <a:blip r:embed="rId3"/>
                <a:stretch>
                  <a:fillRect l="-1294" t="-1553" r="-1647" b="-7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138455" y="6458635"/>
            <a:ext cx="48435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Ref: “Communication Systems” by </a:t>
            </a:r>
            <a:r>
              <a:rPr lang="en-IN" sz="1500" dirty="0" err="1" smtClean="0"/>
              <a:t>Haykin</a:t>
            </a:r>
            <a:r>
              <a:rPr lang="en-IN" sz="1500" dirty="0" smtClean="0"/>
              <a:t> and </a:t>
            </a:r>
            <a:r>
              <a:rPr lang="en-IN" sz="1500" dirty="0" err="1" smtClean="0"/>
              <a:t>Moher</a:t>
            </a:r>
            <a:r>
              <a:rPr lang="en-IN" sz="1500" dirty="0" smtClean="0"/>
              <a:t>, 5</a:t>
            </a:r>
            <a:r>
              <a:rPr lang="en-IN" sz="1500" baseline="30000" dirty="0" smtClean="0"/>
              <a:t>th</a:t>
            </a:r>
            <a:r>
              <a:rPr lang="en-IN" sz="1500" dirty="0" smtClean="0"/>
              <a:t> </a:t>
            </a:r>
            <a:r>
              <a:rPr lang="en-IN" sz="1500" dirty="0" err="1" smtClean="0"/>
              <a:t>ed</a:t>
            </a:r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136596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114" y="0"/>
            <a:ext cx="4199846" cy="647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71600" y="-266700"/>
            <a:ext cx="8229600" cy="1143000"/>
          </a:xfrm>
        </p:spPr>
        <p:txBody>
          <a:bodyPr>
            <a:normAutofit/>
          </a:bodyPr>
          <a:lstStyle/>
          <a:p>
            <a:r>
              <a:rPr lang="en-IN" sz="3500" dirty="0" smtClean="0"/>
              <a:t>Line Codes (contd.)</a:t>
            </a:r>
            <a:endParaRPr lang="en-IN" sz="3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" y="579120"/>
                <a:ext cx="5181600" cy="6278880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lphaLcParenR" startAt="5"/>
                </a:pPr>
                <a:r>
                  <a:rPr lang="en-IN" i="1" dirty="0" smtClean="0"/>
                  <a:t>Split-Phase (Manchester Code)</a:t>
                </a:r>
                <a:r>
                  <a:rPr lang="en-IN" dirty="0" smtClean="0"/>
                  <a:t>:</a:t>
                </a:r>
              </a:p>
              <a:p>
                <a:pPr marL="914400" lvl="1" indent="-514350">
                  <a:buFont typeface="Wingdings" pitchFamily="2" charset="2"/>
                  <a:buChar char="q"/>
                </a:pPr>
                <a:r>
                  <a:rPr lang="en-IN" dirty="0" smtClean="0"/>
                  <a:t>symbol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n-IN" dirty="0" smtClean="0"/>
                  <a:t> represented by positive pulse of amplitude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IN" dirty="0" smtClean="0"/>
                  <a:t> followed by negative pulse of amplitude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−</m:t>
                    </m:r>
                    <m:r>
                      <a:rPr lang="en-IN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IN" dirty="0" smtClean="0"/>
                  <a:t>, each of half symbol-width </a:t>
                </a:r>
                <a:endParaRPr lang="en-IN" dirty="0"/>
              </a:p>
              <a:p>
                <a:pPr marL="914400" lvl="1" indent="-514350">
                  <a:buFont typeface="Wingdings" pitchFamily="2" charset="2"/>
                  <a:buChar char="q"/>
                </a:pPr>
                <a:r>
                  <a:rPr lang="en-IN" dirty="0" smtClean="0"/>
                  <a:t>for symbol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en-IN" dirty="0" smtClean="0"/>
                  <a:t>, polarities of above two pulses reversed</a:t>
                </a:r>
              </a:p>
              <a:p>
                <a:r>
                  <a:rPr lang="en-IN" dirty="0" smtClean="0"/>
                  <a:t>Desirable feature of Manchester code: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IN" dirty="0" smtClean="0"/>
                  <a:t>Zero dc component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579120"/>
                <a:ext cx="5181600" cy="6278880"/>
              </a:xfrm>
              <a:blipFill rotWithShape="0">
                <a:blip r:embed="rId3"/>
                <a:stretch>
                  <a:fillRect l="-3176" t="-1456" r="-5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138455" y="6458635"/>
            <a:ext cx="48435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Ref: “Communication Systems” by </a:t>
            </a:r>
            <a:r>
              <a:rPr lang="en-IN" sz="1500" dirty="0" err="1" smtClean="0"/>
              <a:t>Haykin</a:t>
            </a:r>
            <a:r>
              <a:rPr lang="en-IN" sz="1500" dirty="0" smtClean="0"/>
              <a:t> and </a:t>
            </a:r>
            <a:r>
              <a:rPr lang="en-IN" sz="1500" dirty="0" err="1" smtClean="0"/>
              <a:t>Moher</a:t>
            </a:r>
            <a:r>
              <a:rPr lang="en-IN" sz="1500" dirty="0" smtClean="0"/>
              <a:t>, 5</a:t>
            </a:r>
            <a:r>
              <a:rPr lang="en-IN" sz="1500" baseline="30000" dirty="0" smtClean="0"/>
              <a:t>th</a:t>
            </a:r>
            <a:r>
              <a:rPr lang="en-IN" sz="1500" dirty="0" smtClean="0"/>
              <a:t> </a:t>
            </a:r>
            <a:r>
              <a:rPr lang="en-IN" sz="1500" dirty="0" err="1" smtClean="0"/>
              <a:t>ed</a:t>
            </a:r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46886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381000"/>
            <a:ext cx="8229600" cy="1143000"/>
          </a:xfrm>
        </p:spPr>
        <p:txBody>
          <a:bodyPr>
            <a:normAutofit/>
          </a:bodyPr>
          <a:lstStyle/>
          <a:p>
            <a:r>
              <a:rPr lang="en-IN" sz="3500" dirty="0" smtClean="0"/>
              <a:t>Example: T1 System</a:t>
            </a:r>
            <a:endParaRPr lang="en-IN" sz="3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457200"/>
                <a:ext cx="9144000" cy="640080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IN" dirty="0" smtClean="0"/>
                  <a:t>T1 carrier system designed to accommodate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24</m:t>
                    </m:r>
                  </m:oMath>
                </a14:m>
                <a:r>
                  <a:rPr lang="en-IN" dirty="0" smtClean="0"/>
                  <a:t> voice channels for short-distance communications</a:t>
                </a:r>
              </a:p>
              <a:p>
                <a:r>
                  <a:rPr lang="en-IN" dirty="0" smtClean="0"/>
                  <a:t>Voice signal mostly limited to a band from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300</m:t>
                    </m:r>
                  </m:oMath>
                </a14:m>
                <a:r>
                  <a:rPr lang="en-IN" dirty="0" smtClean="0"/>
                  <a:t> Hz to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3.1</m:t>
                    </m:r>
                  </m:oMath>
                </a14:m>
                <a:r>
                  <a:rPr lang="en-IN" dirty="0" smtClean="0"/>
                  <a:t> kHz: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IN" dirty="0" smtClean="0"/>
                  <a:t>so passed through a low-pass filter with cut-off frequency 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/>
                      </a:rPr>
                      <m:t>f</m:t>
                    </m:r>
                    <m:r>
                      <a:rPr lang="en-IN" b="0" i="0" smtClean="0">
                        <a:latin typeface="Cambria Math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3.1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 smtClean="0"/>
                  <a:t>kHz before sampling</a:t>
                </a:r>
              </a:p>
              <a:p>
                <a:r>
                  <a:rPr lang="en-IN" dirty="0" err="1" smtClean="0"/>
                  <a:t>Nyquist</a:t>
                </a:r>
                <a:r>
                  <a:rPr lang="en-IN" dirty="0" smtClean="0"/>
                  <a:t> rate is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6.2</m:t>
                    </m:r>
                  </m:oMath>
                </a14:m>
                <a:r>
                  <a:rPr lang="en-IN" dirty="0" smtClean="0"/>
                  <a:t> kHz</a:t>
                </a:r>
              </a:p>
              <a:p>
                <a:r>
                  <a:rPr lang="en-IN" dirty="0" smtClean="0"/>
                  <a:t>Sampling rate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8</m:t>
                    </m:r>
                  </m:oMath>
                </a14:m>
                <a:r>
                  <a:rPr lang="en-IN" dirty="0" smtClean="0"/>
                  <a:t> kHz used</a:t>
                </a:r>
              </a:p>
              <a:p>
                <a:r>
                  <a:rPr lang="en-IN" dirty="0" smtClean="0"/>
                  <a:t>For </a:t>
                </a:r>
                <a:r>
                  <a:rPr lang="en-IN" dirty="0" err="1" smtClean="0"/>
                  <a:t>companding</a:t>
                </a:r>
                <a:r>
                  <a:rPr lang="en-IN" dirty="0" smtClean="0"/>
                  <a:t>, T1 system uses a piecewise-linear characteristic (consisting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15</m:t>
                    </m:r>
                  </m:oMath>
                </a14:m>
                <a:r>
                  <a:rPr lang="en-IN" dirty="0" smtClean="0"/>
                  <a:t> linear segments) to approximate the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r>
                  <a:rPr lang="en-IN" dirty="0" smtClean="0"/>
                  <a:t>-law with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𝜇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=255</m:t>
                    </m:r>
                  </m:oMath>
                </a14:m>
                <a:endParaRPr lang="en-IN" dirty="0" smtClean="0"/>
              </a:p>
              <a:p>
                <a:r>
                  <a:rPr lang="en-IN" dirty="0" smtClean="0"/>
                  <a:t>There are a total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255</m:t>
                    </m:r>
                  </m:oMath>
                </a14:m>
                <a:r>
                  <a:rPr lang="en-IN" dirty="0" smtClean="0"/>
                  <a:t> possible amplitude levels</a:t>
                </a:r>
              </a:p>
              <a:p>
                <a:r>
                  <a:rPr lang="en-IN" dirty="0" smtClean="0"/>
                  <a:t>So each quantized sample represented using an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8</m:t>
                    </m:r>
                  </m:oMath>
                </a14:m>
                <a:r>
                  <a:rPr lang="en-IN" dirty="0" smtClean="0"/>
                  <a:t>-bit codeword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24</m:t>
                    </m:r>
                  </m:oMath>
                </a14:m>
                <a:r>
                  <a:rPr lang="en-IN" dirty="0" smtClean="0"/>
                  <a:t> voice channels combined using Time Division Multiplexing (TDM)</a:t>
                </a:r>
              </a:p>
              <a:p>
                <a:r>
                  <a:rPr lang="en-IN" dirty="0" smtClean="0"/>
                  <a:t>Each frame of the multiplexed signal consists of:</a:t>
                </a:r>
              </a:p>
              <a:p>
                <a:pPr lvl="1">
                  <a:buFont typeface="Wingdings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24</m:t>
                    </m:r>
                  </m:oMath>
                </a14:m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/>
                      </a:rPr>
                      <m:t>8</m:t>
                    </m:r>
                  </m:oMath>
                </a14:m>
                <a:r>
                  <a:rPr lang="en-IN" dirty="0" smtClean="0"/>
                  <a:t>-bit words, one for each voice source,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IN" dirty="0" smtClean="0"/>
                  <a:t>plus a single bit that is added to the end of the frame for synchronization (called “framing bit”)</a:t>
                </a:r>
              </a:p>
              <a:p>
                <a:r>
                  <a:rPr lang="en-IN" dirty="0" smtClean="0"/>
                  <a:t>Hence, each frame consists of a total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/>
                          </a:rPr>
                          <m:t>24</m:t>
                        </m:r>
                        <m:r>
                          <a:rPr lang="en-IN" b="0" i="1" smtClean="0">
                            <a:latin typeface="Cambria Math"/>
                            <a:ea typeface="Cambria Math"/>
                          </a:rPr>
                          <m:t>×8</m:t>
                        </m:r>
                      </m:e>
                    </m:d>
                    <m:r>
                      <a:rPr lang="en-IN" b="0" i="1" smtClean="0">
                        <a:latin typeface="Cambria Math"/>
                        <a:ea typeface="Cambria Math"/>
                      </a:rPr>
                      <m:t>+1=193</m:t>
                    </m:r>
                  </m:oMath>
                </a14:m>
                <a:r>
                  <a:rPr lang="en-IN" dirty="0" smtClean="0"/>
                  <a:t> bits</a:t>
                </a:r>
              </a:p>
              <a:p>
                <a:r>
                  <a:rPr lang="en-IN" dirty="0" smtClean="0"/>
                  <a:t>Each frame has a period of:</a:t>
                </a:r>
              </a:p>
              <a:p>
                <a:pPr lvl="1">
                  <a:buFont typeface="Wingdings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125</m:t>
                    </m:r>
                  </m:oMath>
                </a14:m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r>
                  <a:rPr lang="en-IN" dirty="0" smtClean="0"/>
                  <a:t>s, since sampling rate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8</m:t>
                    </m:r>
                  </m:oMath>
                </a14:m>
                <a:r>
                  <a:rPr lang="en-IN" dirty="0" smtClean="0"/>
                  <a:t> kHz used for each voice channel</a:t>
                </a:r>
              </a:p>
              <a:p>
                <a:r>
                  <a:rPr lang="en-IN" dirty="0" smtClean="0"/>
                  <a:t>Hence, duration of each bit is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0.647</m:t>
                    </m:r>
                  </m:oMath>
                </a14:m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r>
                  <a:rPr lang="en-IN" dirty="0" smtClean="0"/>
                  <a:t>s</a:t>
                </a:r>
              </a:p>
              <a:p>
                <a:r>
                  <a:rPr lang="en-IN" dirty="0" smtClean="0"/>
                  <a:t>Resultant transmission rate:</a:t>
                </a:r>
              </a:p>
              <a:p>
                <a:pPr lvl="1">
                  <a:buFont typeface="Wingdings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1.544</m:t>
                    </m:r>
                  </m:oMath>
                </a14:m>
                <a:r>
                  <a:rPr lang="en-IN" dirty="0" smtClean="0"/>
                  <a:t> Mbps</a:t>
                </a:r>
              </a:p>
              <a:p>
                <a:r>
                  <a:rPr lang="en-IN" dirty="0" smtClean="0"/>
                  <a:t>Framing bits allow receiver to find out where each frame begins</a:t>
                </a:r>
              </a:p>
              <a:p>
                <a:r>
                  <a:rPr lang="en-IN" dirty="0" smtClean="0"/>
                  <a:t>Framing bits chosen such that a sequence of framing bits, one at </a:t>
                </a:r>
                <a:r>
                  <a:rPr lang="en-IN" smtClean="0"/>
                  <a:t>the end </a:t>
                </a:r>
                <a:r>
                  <a:rPr lang="en-IN" dirty="0" smtClean="0"/>
                  <a:t>of each frame, forms a special pattern that is unlikely to be formed in a speech signal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IN" dirty="0" smtClean="0"/>
                  <a:t>The special pattern is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100011011100</m:t>
                    </m:r>
                  </m:oMath>
                </a14:m>
                <a:endParaRPr lang="en-IN" dirty="0" smtClean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457200"/>
                <a:ext cx="9144000" cy="6400800"/>
              </a:xfrm>
              <a:blipFill rotWithShape="0">
                <a:blip r:embed="rId2"/>
                <a:stretch>
                  <a:fillRect l="-400" t="-12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66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IN" sz="3500" dirty="0" smtClean="0"/>
              <a:t>Differential PCM</a:t>
            </a:r>
            <a:endParaRPr lang="en-IN" sz="35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" y="533400"/>
                <a:ext cx="9113520" cy="647700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 smtClean="0"/>
                  <a:t>PCM not a very efficient system; it generates a large number of bits and requires a lot of bandwidth to transmit</a:t>
                </a:r>
              </a:p>
              <a:p>
                <a:r>
                  <a:rPr lang="en-US" dirty="0" smtClean="0"/>
                  <a:t>“</a:t>
                </a:r>
                <a:r>
                  <a:rPr lang="en-US" i="1" dirty="0" smtClean="0"/>
                  <a:t>Differential PCM</a:t>
                </a:r>
                <a:r>
                  <a:rPr lang="en-US" dirty="0" smtClean="0"/>
                  <a:t>”: a more bandwidth-efficient scheme than PCM</a:t>
                </a:r>
              </a:p>
              <a:p>
                <a:r>
                  <a:rPr lang="en-US" i="1" dirty="0" smtClean="0"/>
                  <a:t>Basic idea</a:t>
                </a:r>
                <a:r>
                  <a:rPr lang="en-US" dirty="0" smtClean="0"/>
                  <a:t>: given an analog source (e.g., speech signal):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sample values are not independent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instead, we can make a good guess about a sample value from past sample values </a:t>
                </a:r>
              </a:p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 smtClean="0"/>
                  <a:t> denote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’</a:t>
                </a:r>
                <a:r>
                  <a:rPr lang="en-IN" dirty="0" err="1" smtClean="0"/>
                  <a:t>th</a:t>
                </a:r>
                <a:r>
                  <a:rPr lang="en-IN" dirty="0" smtClean="0"/>
                  <a:t> sample of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 smtClean="0"/>
              </a:p>
              <a:p>
                <a:r>
                  <a:rPr lang="en-US" dirty="0" smtClean="0"/>
                  <a:t>Suppose instead of transmitting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/>
                  <a:t>, we transmit the difference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At receiver, we can reconstruct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Advantage of this scheme over transmitting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differences between successive samples are generally much smaller than sample values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so fewer bits are required to represent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, for a given signal-to-quantization-noise target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equivalently, for a fixed number of bits, SNR improves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e.g., recall that for uniform </a:t>
                </a:r>
                <a:r>
                  <a:rPr lang="en-US" dirty="0" err="1" smtClean="0"/>
                  <a:t>quantizer</a:t>
                </a:r>
                <a:r>
                  <a:rPr lang="en-US" dirty="0" smtClean="0"/>
                  <a:t>, output SNR of </a:t>
                </a:r>
                <a:r>
                  <a:rPr lang="en-US" dirty="0" err="1" smtClean="0"/>
                  <a:t>quantizer</a:t>
                </a:r>
                <a:r>
                  <a:rPr lang="en-US" dirty="0" smtClean="0"/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r>
                  <a:rPr lang="en-IN" dirty="0" smtClean="0"/>
                  <a:t>, which increases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N" dirty="0" smtClean="0"/>
                  <a:t> decreases</a:t>
                </a:r>
                <a:endParaRPr lang="en-IN" dirty="0"/>
              </a:p>
              <a:p>
                <a:r>
                  <a:rPr lang="en-US" dirty="0" smtClean="0"/>
                  <a:t>Consider following improvement over above scheme: at transmitter, we estimate (predict) the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/>
                  <a:t> from knowledge of previous several sample values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/>
                  <a:t> be predicted value 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we transmit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 smtClean="0"/>
                  <a:t> instead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IN" dirty="0" smtClean="0"/>
              </a:p>
              <a:p>
                <a:r>
                  <a:rPr lang="en-US" dirty="0" smtClean="0"/>
                  <a:t>If the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 smtClean="0"/>
                  <a:t> is good, then: 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 smtClean="0"/>
                  <a:t> will have smaller magnitude than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IN" dirty="0" smtClean="0"/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IN" dirty="0" smtClean="0"/>
                  <a:t>which will lead to further reduction in number of bits that need to be sent for a given SNR target </a:t>
                </a:r>
              </a:p>
              <a:p>
                <a:r>
                  <a:rPr lang="en-US" dirty="0" smtClean="0"/>
                  <a:t>This scheme, wherein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 smtClean="0"/>
                  <a:t> is transmitted, is called “Differential PCM”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first scheme described above is a special case of Differential PCM in which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dirty="0" smtClean="0"/>
                  <a:t> </a:t>
                </a:r>
                <a:endParaRPr lang="en-IN" dirty="0" smtClean="0"/>
              </a:p>
              <a:p>
                <a:endParaRPr lang="en-IN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" y="533400"/>
                <a:ext cx="9113520" cy="6477000"/>
              </a:xfrm>
              <a:blipFill rotWithShape="0">
                <a:blip r:embed="rId2"/>
                <a:stretch>
                  <a:fillRect l="-401" t="-13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791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0" y="228600"/>
            <a:ext cx="3962400" cy="1143000"/>
          </a:xfrm>
        </p:spPr>
        <p:txBody>
          <a:bodyPr>
            <a:normAutofit fontScale="90000"/>
          </a:bodyPr>
          <a:lstStyle/>
          <a:p>
            <a:r>
              <a:rPr lang="en-IN" sz="3500" dirty="0" smtClean="0"/>
              <a:t>Differential PCM (contd.)</a:t>
            </a:r>
            <a:endParaRPr lang="en-IN" sz="35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 smtClean="0"/>
                  <a:t>How can we predict </a:t>
                </a:r>
                <a:r>
                  <a:rPr lang="en-US" dirty="0"/>
                  <a:t>the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from knowledge of previous several sample </a:t>
                </a:r>
                <a:r>
                  <a:rPr lang="en-US" dirty="0" smtClean="0"/>
                  <a:t>values?</a:t>
                </a:r>
              </a:p>
              <a:p>
                <a:r>
                  <a:rPr lang="en-US" dirty="0" smtClean="0"/>
                  <a:t>One way: using Taylor series: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̈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acc>
                      <m:accPr>
                        <m:chr m:val="⃛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For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: 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How can we approximately find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?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−1)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So: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971550" lvl="1" indent="-514350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 smtClean="0"/>
              </a:p>
              <a:p>
                <a:pPr marL="571500" indent="-514350"/>
                <a:r>
                  <a:rPr lang="en-US" dirty="0" smtClean="0"/>
                  <a:t>1) provides crude prediction </a:t>
                </a:r>
                <a:r>
                  <a:rPr lang="en-US" dirty="0" err="1" smtClean="0"/>
                  <a:t>fo</a:t>
                </a:r>
                <a:r>
                  <a:rPr lang="en-US" dirty="0"/>
                  <a:t>r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+1]</m:t>
                    </m:r>
                  </m:oMath>
                </a14:m>
                <a:endParaRPr lang="en-US" dirty="0" smtClean="0"/>
              </a:p>
              <a:p>
                <a:pPr marL="571500" indent="-514350"/>
                <a:r>
                  <a:rPr lang="en-US" dirty="0" smtClean="0"/>
                  <a:t>We can improve prediction by using more terms from Taylor series</a:t>
                </a:r>
              </a:p>
              <a:p>
                <a:pPr marL="571500" indent="-514350"/>
                <a:r>
                  <a:rPr lang="en-US" dirty="0" smtClean="0"/>
                  <a:t>So more generally, we can express the prediction formula as: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571500" indent="-514350"/>
                <a:r>
                  <a:rPr lang="en-US" dirty="0" smtClean="0"/>
                  <a:t>So our prediction is: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571500" indent="-514350"/>
                <a:r>
                  <a:rPr lang="en-US" dirty="0" smtClean="0"/>
                  <a:t>Transmitter quantizes and sends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pPr marL="571500" indent="-514350"/>
                <a:r>
                  <a:rPr lang="en-US" dirty="0" smtClean="0"/>
                  <a:t>Difficulty with above scheme: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Receiver does not know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 smtClean="0"/>
                  <a:t>, but instead knows only their quantized versions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 smtClean="0"/>
                  <a:t>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pPr marL="571500" indent="-514350"/>
                <a:r>
                  <a:rPr lang="en-US" dirty="0" smtClean="0"/>
                  <a:t>So a better scheme is as follows</a:t>
                </a:r>
              </a:p>
              <a:p>
                <a:pPr marL="571500" indent="-514350"/>
                <a:r>
                  <a:rPr lang="en-US" dirty="0" smtClean="0"/>
                  <a:t>Prediction at transmitter </a:t>
                </a:r>
                <a:r>
                  <a:rPr lang="en-US" dirty="0"/>
                  <a:t>is: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dirty="0"/>
              </a:p>
              <a:p>
                <a:pPr marL="571500" indent="-514350"/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 smtClean="0"/>
                  <a:t>, then transmitter sends its quantized version,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571500" indent="-514350"/>
                <a:r>
                  <a:rPr lang="en-US" dirty="0" smtClean="0"/>
                  <a:t>Receiver finds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571500" indent="-514350"/>
                <a:r>
                  <a:rPr lang="en-US" dirty="0" smtClean="0"/>
                  <a:t>Note that in above scheme, the difference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is quantized, and not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 </a:t>
                </a:r>
              </a:p>
              <a:p>
                <a:endParaRPr lang="en-US" dirty="0" smtClean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 rotWithShape="0">
                <a:blip r:embed="rId2"/>
                <a:stretch>
                  <a:fillRect l="-400" t="-1156" b="-1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895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-304800"/>
            <a:ext cx="8229600" cy="114300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755" y="266700"/>
                <a:ext cx="9115245" cy="682637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 smtClean="0"/>
                  <a:t>Amplitude of a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 smtClean="0"/>
                  <a:t> is in range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IN" dirty="0" smtClean="0"/>
                  <a:t> V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dirty="0" smtClean="0"/>
                  <a:t> V</a:t>
                </a:r>
              </a:p>
              <a:p>
                <a:r>
                  <a:rPr lang="en-US" dirty="0" smtClean="0"/>
                  <a:t>Max. frequency in the signal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IN" dirty="0" smtClean="0"/>
                  <a:t> kHz</a:t>
                </a:r>
              </a:p>
              <a:p>
                <a:r>
                  <a:rPr lang="en-US" dirty="0" smtClean="0"/>
                  <a:t>It is transmitted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IN" dirty="0" smtClean="0"/>
                  <a:t> bit/ sample PCM</a:t>
                </a:r>
              </a:p>
              <a:p>
                <a:r>
                  <a:rPr lang="en-US" dirty="0" smtClean="0"/>
                  <a:t>The same signal is transmitted using differential PCM, where the error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 smtClean="0"/>
                  <a:t> ranges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−0.1</m:t>
                    </m:r>
                  </m:oMath>
                </a14:m>
                <a:r>
                  <a:rPr lang="en-IN" dirty="0" smtClean="0"/>
                  <a:t> V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 smtClean="0"/>
                  <a:t>V</a:t>
                </a:r>
              </a:p>
              <a:p>
                <a:r>
                  <a:rPr lang="en-US" dirty="0" smtClean="0"/>
                  <a:t>In both cases, uniform quantization is used</a:t>
                </a:r>
              </a:p>
              <a:p>
                <a:r>
                  <a:rPr lang="en-US" dirty="0" smtClean="0"/>
                  <a:t>Suppose step size in differential PCM case must be at most step size in PCM case</a:t>
                </a:r>
              </a:p>
              <a:p>
                <a:r>
                  <a:rPr lang="en-US" dirty="0" smtClean="0"/>
                  <a:t>Want to find transmission bit rate in each case and hence bit rate compression ratio</a:t>
                </a:r>
              </a:p>
              <a:p>
                <a:r>
                  <a:rPr lang="en-US" dirty="0" smtClean="0"/>
                  <a:t>Bit rate in case of PCM: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64</m:t>
                    </m:r>
                  </m:oMath>
                </a14:m>
                <a:r>
                  <a:rPr lang="en-IN" dirty="0" smtClean="0"/>
                  <a:t> kbps</a:t>
                </a:r>
              </a:p>
              <a:p>
                <a:r>
                  <a:rPr lang="en-US" dirty="0" smtClean="0"/>
                  <a:t>Step size </a:t>
                </a:r>
                <a:r>
                  <a:rPr lang="en-US" dirty="0"/>
                  <a:t>in case of PCM</a:t>
                </a:r>
                <a:r>
                  <a:rPr lang="en-US" dirty="0" smtClean="0"/>
                  <a:t>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=7.8125</m:t>
                    </m:r>
                  </m:oMath>
                </a14:m>
                <a:r>
                  <a:rPr lang="en-US" dirty="0" smtClean="0"/>
                  <a:t> mV</a:t>
                </a:r>
              </a:p>
              <a:p>
                <a:r>
                  <a:rPr lang="en-US" dirty="0" smtClean="0"/>
                  <a:t>If same step size used in differential PCM case, then number of quantization levels: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7.8125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=25.6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Since number of quantization levels must be a power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dirty="0" smtClean="0"/>
                  <a:t>, we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IN" dirty="0" smtClean="0"/>
                  <a:t> bits/ sample in differential PCM</a:t>
                </a:r>
              </a:p>
              <a:p>
                <a:r>
                  <a:rPr lang="en-US" dirty="0" smtClean="0"/>
                  <a:t>Bit rate in case of differential PCM: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40</m:t>
                    </m:r>
                  </m:oMath>
                </a14:m>
                <a:r>
                  <a:rPr lang="en-IN" dirty="0"/>
                  <a:t> kbps</a:t>
                </a:r>
              </a:p>
              <a:p>
                <a:r>
                  <a:rPr lang="en-US" dirty="0" smtClean="0"/>
                  <a:t>So bit rate compression ratio: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1.6</m:t>
                    </m:r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755" y="266700"/>
                <a:ext cx="9115245" cy="6826370"/>
              </a:xfrm>
              <a:blipFill rotWithShape="0">
                <a:blip r:embed="rId2"/>
                <a:stretch>
                  <a:fillRect l="-602" t="-1339" r="-9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94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The Sampling Process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517" y="1019355"/>
            <a:ext cx="9067800" cy="6096000"/>
          </a:xfrm>
        </p:spPr>
        <p:txBody>
          <a:bodyPr>
            <a:normAutofit/>
          </a:bodyPr>
          <a:lstStyle/>
          <a:p>
            <a:r>
              <a:rPr lang="en-US" dirty="0" smtClean="0"/>
              <a:t>Sampling is used to convert an analog signal to sequence of samples that are usually spaced uniformly in time</a:t>
            </a:r>
          </a:p>
          <a:p>
            <a:r>
              <a:rPr lang="en-US" dirty="0" smtClean="0"/>
              <a:t>Sampling rate must be chosen carefully, so that: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the sequence of samples uniquely defines the original analog signal </a:t>
            </a:r>
          </a:p>
          <a:p>
            <a:r>
              <a:rPr lang="en-US" dirty="0" smtClean="0"/>
              <a:t>Sampling theorem tells us how to choose sampling rate</a:t>
            </a:r>
          </a:p>
          <a:p>
            <a:r>
              <a:rPr lang="en-US" dirty="0" smtClean="0"/>
              <a:t>We now briefly review the sampling process and prove the sampling theorem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205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793165"/>
            <a:ext cx="5244860" cy="30648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26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3500" dirty="0" smtClean="0"/>
              <a:t>Delta Modulation</a:t>
            </a:r>
            <a:endParaRPr lang="en-IN" sz="35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533401"/>
                <a:ext cx="9144000" cy="3581399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 smtClean="0"/>
                  <a:t>A message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 smtClean="0"/>
                  <a:t> that needs to be transmitted is oversampled, i.e., sampled at a rate much higher than </a:t>
                </a:r>
                <a:r>
                  <a:rPr lang="en-IN" dirty="0" err="1" smtClean="0"/>
                  <a:t>Nyquist</a:t>
                </a:r>
                <a:r>
                  <a:rPr lang="en-IN" dirty="0" smtClean="0"/>
                  <a:t> rate</a:t>
                </a:r>
              </a:p>
              <a:p>
                <a:r>
                  <a:rPr lang="en-US" dirty="0" smtClean="0"/>
                  <a:t>Benefit of oversampling: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increases the correlation between adjacent samples of the signal 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this is done to permit use of a simple quantizing strategy for constructing the encoded signal</a:t>
                </a:r>
              </a:p>
              <a:p>
                <a:r>
                  <a:rPr lang="en-US" dirty="0" smtClean="0"/>
                  <a:t>Delta modulation (DM) provides a staircase approximation to oversampled version of message signal as shown in Fig. </a:t>
                </a:r>
              </a:p>
              <a:p>
                <a:r>
                  <a:rPr lang="en-US" dirty="0" smtClean="0"/>
                  <a:t>Difference between input and the approximation is quantized into only two levels, viz.,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±∆</m:t>
                    </m:r>
                  </m:oMath>
                </a14:m>
                <a:r>
                  <a:rPr lang="en-IN" dirty="0" smtClean="0"/>
                  <a:t>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If approximation falls below signal at any sampling epoch, it is increased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IN" dirty="0" smtClean="0"/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/>
                  <a:t>If approximation </a:t>
                </a:r>
                <a:r>
                  <a:rPr lang="en-US" dirty="0" smtClean="0"/>
                  <a:t>lies above signal, </a:t>
                </a:r>
                <a:r>
                  <a:rPr lang="en-US" dirty="0"/>
                  <a:t>it is </a:t>
                </a:r>
                <a:r>
                  <a:rPr lang="en-US" dirty="0" smtClean="0"/>
                  <a:t>decreased </a:t>
                </a:r>
                <a:r>
                  <a:rPr lang="en-US" dirty="0"/>
                  <a:t>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IN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533401"/>
                <a:ext cx="9144000" cy="3581399"/>
              </a:xfrm>
              <a:blipFill rotWithShape="0">
                <a:blip r:embed="rId3"/>
                <a:stretch>
                  <a:fillRect l="-600" t="-25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4442" y="3886200"/>
                <a:ext cx="3352800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If signal does not change too rapidly from sample to sample, staircase approximation remains within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±∆</m:t>
                    </m:r>
                  </m:oMath>
                </a14:m>
                <a:r>
                  <a:rPr lang="en-IN" sz="2000" dirty="0"/>
                  <a:t> of input signal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2" y="3886200"/>
                <a:ext cx="3352800" cy="1908215"/>
              </a:xfrm>
              <a:prstGeom prst="rect">
                <a:avLst/>
              </a:prstGeom>
              <a:blipFill rotWithShape="0">
                <a:blip r:embed="rId4"/>
                <a:stretch>
                  <a:fillRect l="-1636" t="-19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28600" y="6211669"/>
            <a:ext cx="3429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Ref: “Communication Systems” by </a:t>
            </a:r>
            <a:r>
              <a:rPr lang="en-US" sz="1500" dirty="0" err="1" smtClean="0"/>
              <a:t>Haykin</a:t>
            </a:r>
            <a:r>
              <a:rPr lang="en-US" sz="1500" dirty="0" smtClean="0"/>
              <a:t> and </a:t>
            </a:r>
            <a:r>
              <a:rPr lang="en-US" sz="1500" dirty="0" err="1" smtClean="0"/>
              <a:t>Moher</a:t>
            </a:r>
            <a:r>
              <a:rPr lang="en-US" sz="1500" dirty="0" smtClean="0"/>
              <a:t>, 5</a:t>
            </a:r>
            <a:r>
              <a:rPr lang="en-US" sz="1500" baseline="30000" dirty="0" smtClean="0"/>
              <a:t>th</a:t>
            </a:r>
            <a:r>
              <a:rPr lang="en-US" sz="1500" dirty="0" smtClean="0"/>
              <a:t> </a:t>
            </a:r>
            <a:r>
              <a:rPr lang="en-US" sz="1500" dirty="0" err="1" smtClean="0"/>
              <a:t>ed</a:t>
            </a:r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268653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946" y="2166864"/>
            <a:ext cx="5385704" cy="46896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453" y="-276075"/>
            <a:ext cx="8229600" cy="1143000"/>
          </a:xfrm>
        </p:spPr>
        <p:txBody>
          <a:bodyPr>
            <a:normAutofit/>
          </a:bodyPr>
          <a:lstStyle/>
          <a:p>
            <a:r>
              <a:rPr lang="en-US" sz="3500" dirty="0"/>
              <a:t>Delta </a:t>
            </a:r>
            <a:r>
              <a:rPr lang="en-US" sz="3500" dirty="0" smtClean="0"/>
              <a:t>Modulation (contd.)</a:t>
            </a:r>
            <a:endParaRPr lang="en-IN" sz="35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533401"/>
                <a:ext cx="9113808" cy="190499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 smtClean="0"/>
                  <a:t> is input signal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 smtClean="0"/>
                  <a:t> is staircase approximation, then: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 smtClean="0"/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sgn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dirty="0" smtClean="0"/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533401"/>
                <a:ext cx="9113808" cy="1904999"/>
              </a:xfrm>
              <a:blipFill rotWithShape="0">
                <a:blip r:embed="rId3"/>
                <a:stretch>
                  <a:fillRect l="-936" t="-57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76200" y="2166864"/>
                <a:ext cx="4038600" cy="3708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500" dirty="0" smtClean="0"/>
                  <a:t>Fig. shows transmitter and receiver of delta modulation system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500" dirty="0" smtClean="0"/>
                  <a:t>Function of low-pass filter in receiver:</a:t>
                </a:r>
              </a:p>
              <a:p>
                <a:pPr marL="800100" lvl="1" indent="-342900">
                  <a:buFont typeface="Wingdings" panose="05000000000000000000" pitchFamily="2" charset="2"/>
                  <a:buChar char="q"/>
                </a:pPr>
                <a:r>
                  <a:rPr lang="en-US" sz="2200" dirty="0" smtClean="0"/>
                  <a:t>It has bandwidth equal to that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200" dirty="0" smtClean="0"/>
              </a:p>
              <a:p>
                <a:pPr marL="800100" lvl="1" indent="-342900">
                  <a:buFont typeface="Wingdings" panose="05000000000000000000" pitchFamily="2" charset="2"/>
                  <a:buChar char="q"/>
                </a:pPr>
                <a:r>
                  <a:rPr lang="en-US" sz="2200" dirty="0" smtClean="0"/>
                  <a:t>Removes noise in the quantized staircase waveform</a:t>
                </a:r>
                <a:endParaRPr lang="en-IN" sz="22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2166864"/>
                <a:ext cx="4038600" cy="3708708"/>
              </a:xfrm>
              <a:prstGeom prst="rect">
                <a:avLst/>
              </a:prstGeom>
              <a:blipFill rotWithShape="0">
                <a:blip r:embed="rId4"/>
                <a:stretch>
                  <a:fillRect l="-2266" t="-1149" r="-302" b="-22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28600" y="6211669"/>
            <a:ext cx="3429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Ref: “Communication Systems” by </a:t>
            </a:r>
            <a:r>
              <a:rPr lang="en-US" sz="1500" dirty="0" err="1" smtClean="0"/>
              <a:t>Haykin</a:t>
            </a:r>
            <a:r>
              <a:rPr lang="en-US" sz="1500" dirty="0" smtClean="0"/>
              <a:t> and </a:t>
            </a:r>
            <a:r>
              <a:rPr lang="en-US" sz="1500" dirty="0" err="1" smtClean="0"/>
              <a:t>Moher</a:t>
            </a:r>
            <a:r>
              <a:rPr lang="en-US" sz="1500" dirty="0" smtClean="0"/>
              <a:t>, 5</a:t>
            </a:r>
            <a:r>
              <a:rPr lang="en-US" sz="1500" baseline="30000" dirty="0" smtClean="0"/>
              <a:t>th</a:t>
            </a:r>
            <a:r>
              <a:rPr lang="en-US" sz="1500" dirty="0" smtClean="0"/>
              <a:t> </a:t>
            </a:r>
            <a:r>
              <a:rPr lang="en-US" sz="1500" dirty="0" err="1" smtClean="0"/>
              <a:t>ed</a:t>
            </a:r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152608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449" y="4572864"/>
            <a:ext cx="5634487" cy="2285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0" y="-152400"/>
            <a:ext cx="3352800" cy="114300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Delta Modulation (contd.)</a:t>
            </a:r>
            <a:endParaRPr lang="en-IN" sz="3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23004" y="12940"/>
                <a:ext cx="8991600" cy="501626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 smtClean="0"/>
                  <a:t>Delta modulation is subject to two types of quantization error:	</a:t>
                </a:r>
              </a:p>
              <a:p>
                <a:pPr marL="971550" lvl="1" indent="-514350">
                  <a:buFont typeface="+mj-lt"/>
                  <a:buAutoNum type="arabicParenR"/>
                </a:pPr>
                <a:r>
                  <a:rPr lang="en-US" dirty="0" smtClean="0"/>
                  <a:t>Slope Overload Distortion</a:t>
                </a:r>
              </a:p>
              <a:p>
                <a:pPr marL="971550" lvl="1" indent="-514350">
                  <a:buFont typeface="+mj-lt"/>
                  <a:buAutoNum type="arabicParenR"/>
                </a:pPr>
                <a:r>
                  <a:rPr lang="en-US" dirty="0" smtClean="0"/>
                  <a:t>Granular Noise</a:t>
                </a:r>
              </a:p>
              <a:p>
                <a:pPr marL="571500" indent="-514350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 can change at the maximum rate: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pPr marL="571500" indent="-514350"/>
                <a:r>
                  <a:rPr lang="en-US" dirty="0" smtClean="0"/>
                  <a:t>So if signal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varies too rapidly in comparison with the value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, slope overload distortion (noise) occurs as shown in fig</a:t>
                </a:r>
              </a:p>
              <a:p>
                <a:pPr marL="571500" indent="-514350"/>
                <a:r>
                  <a:rPr lang="en-US" dirty="0" smtClean="0"/>
                  <a:t>Sufficient condition to prevent slope overload distortion: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d>
                  </m:oMath>
                </a14:m>
                <a:endParaRPr lang="en-IN" dirty="0" smtClean="0"/>
              </a:p>
              <a:p>
                <a:pPr marL="571500" indent="-514350"/>
                <a:r>
                  <a:rPr lang="en-US" dirty="0" smtClean="0"/>
                  <a:t>Granular noise occurs when (see fig):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Step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 smtClean="0"/>
                  <a:t> is too large relative to local slope characteristics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This causes the staircase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 to hunt around a relatively flat segment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marL="571500" indent="-514350"/>
                <a:r>
                  <a:rPr lang="en-US" dirty="0" smtClean="0"/>
                  <a:t>Optimal step </a:t>
                </a:r>
                <a:r>
                  <a:rPr lang="en-US" dirty="0"/>
                  <a:t>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IN" dirty="0" smtClean="0"/>
                  <a:t> needs to be chosen taking into account the trade-off between small slope overload distortion and small granular noise</a:t>
                </a:r>
              </a:p>
              <a:p>
                <a:pPr marL="571500" indent="-514350"/>
                <a:r>
                  <a:rPr lang="en-US" i="1" dirty="0" smtClean="0"/>
                  <a:t>Adaptive </a:t>
                </a:r>
                <a:r>
                  <a:rPr lang="en-US" i="1" dirty="0"/>
                  <a:t>delta </a:t>
                </a:r>
                <a:r>
                  <a:rPr lang="en-US" i="1" dirty="0" smtClean="0"/>
                  <a:t>modulation:</a:t>
                </a:r>
                <a:r>
                  <a:rPr lang="en-US" dirty="0" smtClean="0"/>
                  <a:t> 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improved version of delta modulation in which step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 smtClean="0"/>
                  <a:t> varies with time in accordance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 </a:t>
                </a:r>
                <a:endParaRPr lang="en-IN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23004" y="12940"/>
                <a:ext cx="8991600" cy="5016260"/>
              </a:xfrm>
              <a:blipFill rotWithShape="0">
                <a:blip r:embed="rId3"/>
                <a:stretch>
                  <a:fillRect l="-407" t="-15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6248400"/>
            <a:ext cx="3429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Ref: “Communication Systems” by </a:t>
            </a:r>
            <a:r>
              <a:rPr lang="en-US" sz="1500" dirty="0" err="1" smtClean="0"/>
              <a:t>Haykin</a:t>
            </a:r>
            <a:r>
              <a:rPr lang="en-US" sz="1500" dirty="0" smtClean="0"/>
              <a:t> and </a:t>
            </a:r>
            <a:r>
              <a:rPr lang="en-US" sz="1500" dirty="0" err="1" smtClean="0"/>
              <a:t>Moher</a:t>
            </a:r>
            <a:r>
              <a:rPr lang="en-US" sz="1500" dirty="0" smtClean="0"/>
              <a:t>, 5</a:t>
            </a:r>
            <a:r>
              <a:rPr lang="en-US" sz="1500" baseline="30000" dirty="0" smtClean="0"/>
              <a:t>th</a:t>
            </a:r>
            <a:r>
              <a:rPr lang="en-US" sz="1500" dirty="0" smtClean="0"/>
              <a:t> </a:t>
            </a:r>
            <a:r>
              <a:rPr lang="en-US" sz="1500" dirty="0" err="1" smtClean="0"/>
              <a:t>ed</a:t>
            </a:r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418919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385" y="-304800"/>
            <a:ext cx="8229600" cy="114300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609600"/>
                <a:ext cx="8991600" cy="62484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Delta modulation has smaller bandwidth requirement than PCM</a:t>
                </a:r>
                <a:r>
                  <a:rPr lang="en-IN" dirty="0"/>
                  <a:t> </a:t>
                </a:r>
                <a:r>
                  <a:rPr lang="en-IN" dirty="0" smtClean="0"/>
                  <a:t>as illustrated in this example</a:t>
                </a:r>
              </a:p>
              <a:p>
                <a:r>
                  <a:rPr lang="en-US" dirty="0" smtClean="0"/>
                  <a:t>For telephone applications, a typical PCM system uses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 smtClean="0"/>
                  <a:t> kHz sampling rate and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 smtClean="0"/>
                  <a:t> bit representation of each sample</a:t>
                </a:r>
              </a:p>
              <a:p>
                <a:r>
                  <a:rPr lang="en-US" dirty="0" smtClean="0"/>
                  <a:t>So bit rate: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64</m:t>
                    </m:r>
                  </m:oMath>
                </a14:m>
                <a:r>
                  <a:rPr lang="en-US" dirty="0" smtClean="0"/>
                  <a:t> kbps</a:t>
                </a:r>
              </a:p>
              <a:p>
                <a:r>
                  <a:rPr lang="en-US" dirty="0" smtClean="0"/>
                  <a:t>Sampling rates for delta modulation range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kHz depending on the desired voice quality</a:t>
                </a:r>
              </a:p>
              <a:p>
                <a:r>
                  <a:rPr lang="en-US" dirty="0" smtClean="0"/>
                  <a:t>Corresponding bit rates: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kbps, since delta modulation 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 smtClean="0"/>
                  <a:t> bit per sample</a:t>
                </a:r>
              </a:p>
              <a:p>
                <a:r>
                  <a:rPr lang="en-US" dirty="0" smtClean="0"/>
                  <a:t>Bandwidth savings under delta modulation compared with PCM: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75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609600"/>
                <a:ext cx="8991600" cy="6248400"/>
              </a:xfrm>
              <a:blipFill rotWithShape="0">
                <a:blip r:embed="rId2"/>
                <a:stretch>
                  <a:fillRect l="-1356" t="-2537" r="-8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584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743200"/>
            <a:ext cx="3437626" cy="40003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413" y="-301597"/>
            <a:ext cx="8229600" cy="1143000"/>
          </a:xfrm>
        </p:spPr>
        <p:txBody>
          <a:bodyPr>
            <a:normAutofit/>
          </a:bodyPr>
          <a:lstStyle/>
          <a:p>
            <a:r>
              <a:rPr lang="en-US" sz="3500" dirty="0"/>
              <a:t>The Sampling </a:t>
            </a:r>
            <a:r>
              <a:rPr lang="en-US" sz="3500" dirty="0" smtClean="0"/>
              <a:t>Process (contd.)</a:t>
            </a:r>
            <a:endParaRPr lang="en-IN" sz="3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481281"/>
                <a:ext cx="9076426" cy="403859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 smtClean="0"/>
                  <a:t>Consider an arbitrary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 smtClean="0"/>
                  <a:t> of finite energy, which is specified for all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IN" dirty="0" smtClean="0"/>
              </a:p>
              <a:p>
                <a:r>
                  <a:rPr lang="en-US" dirty="0" smtClean="0"/>
                  <a:t>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 smtClean="0"/>
                  <a:t> sampled at uniform rate: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once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IN" dirty="0" smtClean="0"/>
                  <a:t> seconds</a:t>
                </a:r>
              </a:p>
              <a:p>
                <a:r>
                  <a:rPr lang="en-US" dirty="0" smtClean="0"/>
                  <a:t>Then we obtain an infinite sequence of samples spaced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  <a:r>
                  <a:rPr lang="en-IN" dirty="0" smtClean="0"/>
                  <a:t>seconds apart: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denoted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IN" dirty="0" smtClean="0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takes on all possible integer values</a:t>
                </a:r>
              </a:p>
              <a:p>
                <a:r>
                  <a:rPr lang="en-IN" dirty="0" smtClean="0"/>
                  <a:t>We refer to: 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IN" dirty="0" smtClean="0"/>
                  <a:t> as “</a:t>
                </a:r>
                <a:r>
                  <a:rPr lang="en-IN" i="1" dirty="0" smtClean="0"/>
                  <a:t>sampling period</a:t>
                </a:r>
                <a:r>
                  <a:rPr lang="en-IN" dirty="0" smtClean="0"/>
                  <a:t>”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IN" dirty="0" smtClean="0"/>
                  <a:t> as “</a:t>
                </a:r>
                <a:r>
                  <a:rPr lang="en-IN" i="1" dirty="0" smtClean="0"/>
                  <a:t>sampling rate</a:t>
                </a:r>
                <a:r>
                  <a:rPr lang="en-IN" dirty="0" smtClean="0"/>
                  <a:t>”</a:t>
                </a:r>
              </a:p>
              <a:p>
                <a:r>
                  <a:rPr lang="en-US" dirty="0" smtClean="0"/>
                  <a:t>Let: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 smtClean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 smtClean="0"/>
                  <a:t> shown in fig. 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481281"/>
                <a:ext cx="9076426" cy="4038599"/>
              </a:xfrm>
              <a:blipFill rotWithShape="0">
                <a:blip r:embed="rId3"/>
                <a:stretch>
                  <a:fillRect l="-739" t="-2568" b="-49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905000" y="6534835"/>
            <a:ext cx="48435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Ref: “Communication Systems” by </a:t>
            </a:r>
            <a:r>
              <a:rPr lang="en-US" sz="1500" dirty="0" err="1" smtClean="0"/>
              <a:t>Haykin</a:t>
            </a:r>
            <a:r>
              <a:rPr lang="en-US" sz="1500" dirty="0" smtClean="0"/>
              <a:t> and </a:t>
            </a:r>
            <a:r>
              <a:rPr lang="en-US" sz="1500" dirty="0" err="1" smtClean="0"/>
              <a:t>Moher</a:t>
            </a:r>
            <a:r>
              <a:rPr lang="en-US" sz="1500" dirty="0" smtClean="0"/>
              <a:t>, 5</a:t>
            </a:r>
            <a:r>
              <a:rPr lang="en-US" sz="1500" baseline="30000" dirty="0" smtClean="0"/>
              <a:t>th</a:t>
            </a:r>
            <a:r>
              <a:rPr lang="en-US" sz="1500" dirty="0" smtClean="0"/>
              <a:t> </a:t>
            </a:r>
            <a:r>
              <a:rPr lang="en-US" sz="1500" dirty="0" err="1" smtClean="0"/>
              <a:t>ed</a:t>
            </a:r>
            <a:endParaRPr lang="en-IN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292882"/>
                <a:ext cx="6044242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 smtClean="0"/>
                  <a:t>We will show that Fourier transform of sampled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I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sz="2200" dirty="0" smtClean="0"/>
                  <a:t> is:</a:t>
                </a:r>
              </a:p>
              <a:p>
                <a:pPr marL="800100" lvl="1" indent="-342900"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IN" sz="2000" dirty="0" smtClean="0"/>
              </a:p>
              <a:p>
                <a:pPr marL="742950" lvl="1" indent="-285750">
                  <a:buFont typeface="Wingdings" panose="05000000000000000000" pitchFamily="2" charset="2"/>
                  <a:buChar char="q"/>
                </a:pPr>
                <a:r>
                  <a:rPr lang="en-US" sz="20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IN" sz="2000" dirty="0" smtClean="0"/>
                  <a:t> if Fourier transform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0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200" dirty="0" smtClean="0"/>
                  <a:t> 1) shows that </a:t>
                </a:r>
                <a:r>
                  <a:rPr lang="en-IN" sz="2200" i="1" dirty="0" smtClean="0"/>
                  <a:t>process of uniformly sampling a signal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200" i="1" dirty="0" smtClean="0"/>
                  <a:t> results in a periodic spectrum with period equal to the sampling rate</a:t>
                </a:r>
                <a:r>
                  <a:rPr lang="en-IN" sz="2200" dirty="0" smtClean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IN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92882"/>
                <a:ext cx="6044242" cy="2677656"/>
              </a:xfrm>
              <a:prstGeom prst="rect">
                <a:avLst/>
              </a:prstGeom>
              <a:blipFill rotWithShape="0">
                <a:blip r:embed="rId4"/>
                <a:stretch>
                  <a:fillRect l="-1109" t="-15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908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52400" y="274638"/>
                <a:ext cx="8915400" cy="487362"/>
              </a:xfrm>
            </p:spPr>
            <p:txBody>
              <a:bodyPr>
                <a:normAutofit fontScale="90000"/>
              </a:bodyPr>
              <a:lstStyle/>
              <a:p>
                <a:pPr lvl="1" algn="ctr" rtl="0">
                  <a:spcBef>
                    <a:spcPct val="0"/>
                  </a:spcBef>
                </a:pPr>
                <a:r>
                  <a:rPr lang="en-US" sz="3300" dirty="0" smtClean="0"/>
                  <a:t>Proof of the Claim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IN" sz="3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sz="33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33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sz="3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3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3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33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en-US" sz="3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3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33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IN" dirty="0" smtClean="0"/>
                  <a:t/>
                </a:r>
                <a:br>
                  <a:rPr lang="en-IN" dirty="0" smtClean="0"/>
                </a:br>
                <a:endParaRPr lang="en-IN" sz="40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2400" y="274638"/>
                <a:ext cx="8915400" cy="487362"/>
              </a:xfrm>
              <a:blipFill rotWithShape="0">
                <a:blip r:embed="rId2"/>
                <a:stretch>
                  <a:fillRect t="-787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" y="609600"/>
                <a:ext cx="8991600" cy="647914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 smtClean="0"/>
                  <a:t>First, consider a periodic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 smtClean="0"/>
                  <a:t> of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IN" dirty="0" smtClean="0"/>
              </a:p>
              <a:p>
                <a:r>
                  <a:rPr lang="en-US" dirty="0" smtClean="0"/>
                  <a:t>We can represent it using Fourier series: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r>
                  <a:rPr lang="en-IN" dirty="0" smtClean="0"/>
                  <a:t>, where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IN" dirty="0" smtClean="0"/>
              </a:p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else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 smtClean="0"/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 smtClean="0"/>
              </a:p>
              <a:p>
                <a:r>
                  <a:rPr lang="en-US" dirty="0" smtClean="0"/>
                  <a:t>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 smtClean="0"/>
                  <a:t>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 smtClean="0"/>
                  <a:t>, where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 smtClean="0"/>
                  <a:t> is the Fourier transform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IN" dirty="0" smtClean="0"/>
              </a:p>
              <a:p>
                <a:r>
                  <a:rPr lang="en-IN" dirty="0" smtClean="0"/>
                  <a:t>Thus: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=−∞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IN" dirty="0" smtClean="0"/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IN" dirty="0" smtClean="0"/>
                  <a:t>So Fourier transform of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IN" dirty="0" smtClean="0"/>
                  <a:t> is: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IN" dirty="0" smtClean="0"/>
              </a:p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en-US" dirty="0" smtClean="0"/>
                  <a:t>Now, in the sampling context: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 smtClean="0"/>
              </a:p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en-US" dirty="0" smtClean="0"/>
                  <a:t>Fourier transform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IN" dirty="0" smtClean="0"/>
                  <a:t> by:</a:t>
                </a:r>
              </a:p>
              <a:p>
                <a:pPr marL="742950" lvl="2" indent="-342900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Duality theorem and the fact that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en-US" dirty="0" smtClean="0"/>
                  <a:t> function is an even function  </a:t>
                </a:r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609600"/>
                <a:ext cx="8991600" cy="6479141"/>
              </a:xfrm>
              <a:blipFill rotWithShape="0">
                <a:blip r:embed="rId3"/>
                <a:stretch>
                  <a:fillRect l="-949" t="-1411" b="-6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91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0" y="-152400"/>
            <a:ext cx="4953000" cy="1143000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The Sampling Process (contd.)</a:t>
            </a:r>
            <a:endParaRPr lang="en-IN" sz="3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-11502"/>
                <a:ext cx="9144000" cy="6869502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dirty="0" smtClean="0"/>
                  <a:t>Recall:</a:t>
                </a:r>
              </a:p>
              <a:p>
                <a:pPr marL="971550" lvl="1" indent="-514350"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 smtClean="0"/>
              </a:p>
              <a:p>
                <a:pPr marL="971550" lvl="1" indent="-514350">
                  <a:buFont typeface="+mj-lt"/>
                  <a:buAutoNum type="arabicParenR" startAt="2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IN" dirty="0" smtClean="0"/>
              </a:p>
              <a:p>
                <a:r>
                  <a:rPr lang="en-US" dirty="0" smtClean="0"/>
                  <a:t>Taking Fourier transforms on both sides of 1), we get:</a:t>
                </a:r>
              </a:p>
              <a:p>
                <a:pPr marL="971550" lvl="1" indent="-514350">
                  <a:buFont typeface="+mj-lt"/>
                  <a:buAutoNum type="arabicParenR" startAt="3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𝑛𝑓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IN" dirty="0"/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This relation is called: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en-US" i="1" dirty="0" smtClean="0"/>
                  <a:t>discrete-time Fourier transform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Can be viewed as Fourier series representation of the periodic frequency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IN" dirty="0" smtClean="0"/>
              </a:p>
              <a:p>
                <a:r>
                  <a:rPr lang="en-US" dirty="0" smtClean="0"/>
                  <a:t>Next, suppose the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 smtClean="0"/>
                  <a:t> is strictly </a:t>
                </a:r>
                <a:r>
                  <a:rPr lang="en-IN" dirty="0" err="1" smtClean="0"/>
                  <a:t>bandlimited</a:t>
                </a:r>
                <a:r>
                  <a:rPr lang="en-IN" dirty="0" smtClean="0"/>
                  <a:t>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dirty="0" smtClean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endParaRPr lang="en-IN" dirty="0" smtClean="0"/>
              </a:p>
              <a:p>
                <a:r>
                  <a:rPr lang="en-US" dirty="0" smtClean="0"/>
                  <a:t>Also, suppose we choose the sampling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Then by 3), we get:</a:t>
                </a:r>
              </a:p>
              <a:p>
                <a:pPr marL="971550" lvl="1" indent="-514350">
                  <a:buFont typeface="+mj-lt"/>
                  <a:buAutoNum type="arabicParenR" startAt="4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den>
                            </m:f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𝑛𝑓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Also, by 2), we get:</a:t>
                </a:r>
              </a:p>
              <a:p>
                <a:pPr marL="971550" lvl="1" indent="-514350">
                  <a:buFont typeface="+mj-lt"/>
                  <a:buAutoNum type="arabicParenR" startAt="5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IN" dirty="0" smtClean="0"/>
                  <a:t>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endParaRPr lang="en-IN" dirty="0" smtClean="0"/>
              </a:p>
              <a:p>
                <a:pPr marL="571500" indent="-514350"/>
                <a:r>
                  <a:rPr lang="en-US" dirty="0" smtClean="0"/>
                  <a:t>Substituting 4) into 5), we get:</a:t>
                </a:r>
              </a:p>
              <a:p>
                <a:pPr marL="971550" lvl="1" indent="-514350">
                  <a:buFont typeface="+mj-lt"/>
                  <a:buAutoNum type="arabicParenR" startAt="6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den>
                            </m:f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𝑛𝑓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IN" dirty="0" smtClean="0"/>
                  <a:t>, </a:t>
                </a:r>
                <a:r>
                  <a:rPr lang="en-IN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endParaRPr lang="en-IN" dirty="0" smtClean="0"/>
              </a:p>
              <a:p>
                <a:pPr marL="571500" indent="-514350"/>
                <a:r>
                  <a:rPr lang="en-US" dirty="0" smtClean="0"/>
                  <a:t>6) shows that if sample values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den>
                        </m:f>
                      </m:e>
                    </m:d>
                  </m:oMath>
                </a14:m>
                <a:r>
                  <a:rPr lang="en-IN" dirty="0" smtClean="0"/>
                  <a:t> of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 smtClean="0"/>
                  <a:t> are specified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, then signal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 smtClean="0"/>
                  <a:t> is completely determined for all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IN" dirty="0" smtClean="0"/>
              </a:p>
              <a:p>
                <a:pPr marL="571500" indent="-514350"/>
                <a:r>
                  <a:rPr lang="en-IN" dirty="0" smtClean="0"/>
                  <a:t>Taking inverse Fourier transform of 6), we get:</a:t>
                </a:r>
              </a:p>
              <a:p>
                <a:pPr marL="971550" lvl="1" indent="-514350">
                  <a:buFont typeface="+mj-lt"/>
                  <a:buAutoNum type="arabicParenR" startAt="7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den>
                            </m:f>
                          </m:e>
                        </m:d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sinc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IN" dirty="0" smtClean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∈(−∞,∞)</m:t>
                    </m:r>
                  </m:oMath>
                </a14:m>
                <a:r>
                  <a:rPr lang="en-IN" dirty="0" smtClean="0"/>
                  <a:t>  </a:t>
                </a:r>
              </a:p>
              <a:p>
                <a:pPr marL="571500" indent="-514350"/>
                <a:r>
                  <a:rPr lang="en-US" dirty="0" smtClean="0"/>
                  <a:t>Equation 7) provides an </a:t>
                </a:r>
                <a:r>
                  <a:rPr lang="en-US" i="1" dirty="0" smtClean="0"/>
                  <a:t>interpolation formula</a:t>
                </a:r>
                <a:r>
                  <a:rPr lang="en-US" dirty="0" smtClean="0"/>
                  <a:t> for reconstructing the original signal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 smtClean="0"/>
                  <a:t> from the sequence of sample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IN" dirty="0" smtClean="0"/>
                  <a:t> </a:t>
                </a:r>
                <a:endParaRPr lang="en-IN" dirty="0"/>
              </a:p>
              <a:p>
                <a:pPr marL="571500" indent="-514350"/>
                <a:r>
                  <a:rPr lang="en-US" dirty="0" smtClean="0"/>
                  <a:t>Thus, we have derived the “</a:t>
                </a:r>
                <a:r>
                  <a:rPr lang="en-US" i="1" dirty="0" smtClean="0"/>
                  <a:t>Sampling Theorem</a:t>
                </a:r>
                <a:r>
                  <a:rPr lang="en-US" dirty="0" smtClean="0"/>
                  <a:t>”, which states the following: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A band-limited signal which only has frequency components in the range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 smtClean="0"/>
                  <a:t> is completely described by specifying the values of the signal at instants of time separated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 smtClean="0"/>
                  <a:t> seconds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Such a signal can be completely recovered from a knowledge of its samples taken at the rate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 smtClean="0"/>
                  <a:t> samples per second</a:t>
                </a:r>
              </a:p>
              <a:p>
                <a:pPr marL="571500" indent="-514350"/>
                <a:r>
                  <a:rPr lang="en-US" dirty="0" smtClean="0"/>
                  <a:t>Sampling rate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 smtClean="0"/>
                  <a:t> samples per second, for a signal bandwidth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 smtClean="0"/>
                  <a:t> Hz, called </a:t>
                </a:r>
                <a:r>
                  <a:rPr lang="en-US" i="1" dirty="0" err="1" smtClean="0"/>
                  <a:t>Nyquist</a:t>
                </a:r>
                <a:r>
                  <a:rPr lang="en-US" i="1" dirty="0" smtClean="0"/>
                  <a:t> rate</a:t>
                </a:r>
                <a:r>
                  <a:rPr lang="en-US" dirty="0" smtClean="0"/>
                  <a:t>; its reciprocal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en-US" dirty="0" smtClean="0"/>
                  <a:t> called </a:t>
                </a:r>
                <a:r>
                  <a:rPr lang="en-US" i="1" dirty="0" err="1" smtClean="0"/>
                  <a:t>Nyquist</a:t>
                </a:r>
                <a:r>
                  <a:rPr lang="en-US" i="1" dirty="0" smtClean="0"/>
                  <a:t> interval</a:t>
                </a:r>
                <a:r>
                  <a:rPr lang="en-US" dirty="0" smtClean="0"/>
                  <a:t>  </a:t>
                </a:r>
              </a:p>
              <a:p>
                <a:pPr marL="971550" lvl="1" indent="-514350"/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-11502"/>
                <a:ext cx="9144000" cy="6869502"/>
              </a:xfrm>
              <a:blipFill rotWithShape="0">
                <a:blip r:embed="rId2"/>
                <a:stretch>
                  <a:fillRect l="-200" t="-16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58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642" y="3460937"/>
            <a:ext cx="4443127" cy="33711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292187"/>
            <a:ext cx="8229600" cy="1143000"/>
          </a:xfrm>
        </p:spPr>
        <p:txBody>
          <a:bodyPr/>
          <a:lstStyle/>
          <a:p>
            <a:r>
              <a:rPr lang="en-US" dirty="0" smtClean="0"/>
              <a:t>Aliasing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965" y="685886"/>
                <a:ext cx="9067800" cy="243755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In above derivation of sampling theorem, we assumed that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 smtClean="0"/>
                  <a:t> is strictly band-limited</a:t>
                </a:r>
              </a:p>
              <a:p>
                <a:r>
                  <a:rPr lang="en-US" dirty="0" smtClean="0"/>
                  <a:t>However, in practice, an information-bearing signal is </a:t>
                </a:r>
                <a:r>
                  <a:rPr lang="en-US" i="1" dirty="0" smtClean="0"/>
                  <a:t>not</a:t>
                </a:r>
                <a:r>
                  <a:rPr lang="en-US" dirty="0" smtClean="0"/>
                  <a:t> strictly band-limited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so some </a:t>
                </a:r>
                <a:r>
                  <a:rPr lang="en-US" i="1" dirty="0" err="1" smtClean="0"/>
                  <a:t>undersampling</a:t>
                </a:r>
                <a:r>
                  <a:rPr lang="en-US" dirty="0" smtClean="0"/>
                  <a:t> occurs</a:t>
                </a:r>
              </a:p>
              <a:p>
                <a:r>
                  <a:rPr lang="en-US" dirty="0" smtClean="0"/>
                  <a:t>So sampling process produces some “</a:t>
                </a:r>
                <a:r>
                  <a:rPr lang="en-US" i="1" dirty="0" smtClean="0"/>
                  <a:t>aliasing</a:t>
                </a:r>
                <a:r>
                  <a:rPr lang="en-US" dirty="0" smtClean="0"/>
                  <a:t>” as shown in fig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965" y="685886"/>
                <a:ext cx="9067800" cy="2437556"/>
              </a:xfrm>
              <a:blipFill rotWithShape="0">
                <a:blip r:embed="rId3"/>
                <a:stretch>
                  <a:fillRect l="-941" t="-4762" r="-2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752600" y="6540586"/>
            <a:ext cx="48435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Ref: “Communication Systems” by </a:t>
            </a:r>
            <a:r>
              <a:rPr lang="en-US" sz="1500" dirty="0" err="1" smtClean="0"/>
              <a:t>Haykin</a:t>
            </a:r>
            <a:r>
              <a:rPr lang="en-US" sz="1500" dirty="0" smtClean="0"/>
              <a:t> and </a:t>
            </a:r>
            <a:r>
              <a:rPr lang="en-US" sz="1500" dirty="0" err="1" smtClean="0"/>
              <a:t>Moher</a:t>
            </a:r>
            <a:r>
              <a:rPr lang="en-US" sz="1500" dirty="0" smtClean="0"/>
              <a:t>, 5</a:t>
            </a:r>
            <a:r>
              <a:rPr lang="en-US" sz="1500" baseline="30000" dirty="0" smtClean="0"/>
              <a:t>th</a:t>
            </a:r>
            <a:r>
              <a:rPr lang="en-US" sz="1500" dirty="0" smtClean="0"/>
              <a:t> </a:t>
            </a:r>
            <a:r>
              <a:rPr lang="en-US" sz="1500" dirty="0" err="1" smtClean="0"/>
              <a:t>ed</a:t>
            </a:r>
            <a:endParaRPr lang="en-IN" sz="1500" dirty="0"/>
          </a:p>
        </p:txBody>
      </p:sp>
      <p:sp>
        <p:nvSpPr>
          <p:cNvPr id="6" name="TextBox 5"/>
          <p:cNvSpPr txBox="1"/>
          <p:nvPr/>
        </p:nvSpPr>
        <p:spPr>
          <a:xfrm>
            <a:off x="12025" y="2883958"/>
            <a:ext cx="51054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smtClean="0"/>
              <a:t>To combat the effects of aliasing in practice: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200" dirty="0" smtClean="0"/>
              <a:t>Prior to sampling, a low-pass filter used to attenuate those high-frequency components that are not essential to information being conveyed by signal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200" dirty="0" smtClean="0"/>
              <a:t>Filtered signal is sampled at a rate slightly higher than </a:t>
            </a:r>
            <a:r>
              <a:rPr lang="en-US" sz="2200" dirty="0" err="1" smtClean="0"/>
              <a:t>Nyquist</a:t>
            </a:r>
            <a:r>
              <a:rPr lang="en-US" sz="2200" dirty="0" smtClean="0"/>
              <a:t> rate</a:t>
            </a:r>
          </a:p>
        </p:txBody>
      </p:sp>
    </p:spTree>
    <p:extLst>
      <p:ext uri="{BB962C8B-B14F-4D97-AF65-F5344CB8AC3E}">
        <p14:creationId xmlns:p14="http://schemas.microsoft.com/office/powerpoint/2010/main" val="99515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95" y="2213334"/>
            <a:ext cx="4949305" cy="46446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274637"/>
            <a:ext cx="8229600" cy="1143000"/>
          </a:xfrm>
        </p:spPr>
        <p:txBody>
          <a:bodyPr/>
          <a:lstStyle/>
          <a:p>
            <a:r>
              <a:rPr lang="en-US" dirty="0" smtClean="0"/>
              <a:t>Aliasing (contd.)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685802"/>
                <a:ext cx="9144000" cy="175259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 smtClean="0"/>
                  <a:t>What is the benefit of using a sampling rate that is slightly higher than </a:t>
                </a:r>
                <a:r>
                  <a:rPr lang="en-US" dirty="0"/>
                  <a:t>(not equal to)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Nyquist</a:t>
                </a:r>
                <a:r>
                  <a:rPr lang="en-US" dirty="0" smtClean="0"/>
                  <a:t> rate?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Eases the design of the reconstruction filter used to recover original signal from its sampled version</a:t>
                </a:r>
              </a:p>
              <a:p>
                <a:r>
                  <a:rPr lang="en-US" dirty="0" smtClean="0"/>
                  <a:t>E.g., suppose a message signal with bandwidth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N" dirty="0" smtClean="0"/>
                  <a:t> is sampled at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I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85802"/>
                <a:ext cx="9144000" cy="1752598"/>
              </a:xfrm>
              <a:blipFill rotWithShape="0">
                <a:blip r:embed="rId3"/>
                <a:stretch>
                  <a:fillRect l="-600" t="-52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133600"/>
                <a:ext cx="4493952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Then reconstruction filter:</a:t>
                </a:r>
              </a:p>
              <a:p>
                <a:pPr marL="742950" lvl="1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can be low-pass filter with a </a:t>
                </a:r>
                <a:r>
                  <a:rPr lang="en-US" dirty="0" err="1"/>
                  <a:t>passband</a:t>
                </a:r>
                <a:r>
                  <a:rPr lang="en-US" dirty="0"/>
                  <a:t> extending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N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N" dirty="0"/>
                  <a:t> and </a:t>
                </a:r>
              </a:p>
              <a:p>
                <a:pPr marL="742950" lvl="1" indent="-285750">
                  <a:buFont typeface="Wingdings" panose="05000000000000000000" pitchFamily="2" charset="2"/>
                  <a:buChar char="q"/>
                </a:pPr>
                <a:r>
                  <a:rPr lang="en-IN" dirty="0"/>
                  <a:t>transition band extending (for positive frequencies)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N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N" dirty="0"/>
                  <a:t> (see fig)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Thus, reconstruction filter allowed to have transition band of 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IN" sz="2000" dirty="0"/>
              </a:p>
              <a:p>
                <a:pPr marL="742950" lvl="1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In contrast,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N" dirty="0"/>
                  <a:t>, then ideal reconstruction filter with zero width of transition band would be required, which is not practically realizable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33600"/>
                <a:ext cx="4493952" cy="4093428"/>
              </a:xfrm>
              <a:prstGeom prst="rect">
                <a:avLst/>
              </a:prstGeom>
              <a:blipFill rotWithShape="0">
                <a:blip r:embed="rId4"/>
                <a:stretch>
                  <a:fillRect l="-1221" t="-745" r="-19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33400" y="6492697"/>
            <a:ext cx="48435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Ref: “Communication Systems” by </a:t>
            </a:r>
            <a:r>
              <a:rPr lang="en-US" sz="1500" dirty="0" err="1" smtClean="0"/>
              <a:t>Haykin</a:t>
            </a:r>
            <a:r>
              <a:rPr lang="en-US" sz="1500" dirty="0" smtClean="0"/>
              <a:t> and </a:t>
            </a:r>
            <a:r>
              <a:rPr lang="en-US" sz="1500" dirty="0" err="1" smtClean="0"/>
              <a:t>Moher</a:t>
            </a:r>
            <a:r>
              <a:rPr lang="en-US" sz="1500" dirty="0" smtClean="0"/>
              <a:t>, 5</a:t>
            </a:r>
            <a:r>
              <a:rPr lang="en-US" sz="1500" baseline="30000" dirty="0" smtClean="0"/>
              <a:t>th</a:t>
            </a:r>
            <a:r>
              <a:rPr lang="en-US" sz="1500" dirty="0" smtClean="0"/>
              <a:t> </a:t>
            </a:r>
            <a:r>
              <a:rPr lang="en-US" sz="1500" dirty="0" err="1" smtClean="0"/>
              <a:t>ed</a:t>
            </a:r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74132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815"/>
            <a:ext cx="8229600" cy="1143000"/>
          </a:xfrm>
        </p:spPr>
        <p:txBody>
          <a:bodyPr/>
          <a:lstStyle/>
          <a:p>
            <a:r>
              <a:rPr lang="en-US" dirty="0" smtClean="0"/>
              <a:t>Practical Sampling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So far, we have considered ideal sampling using an impulse pulse train</a:t>
            </a:r>
          </a:p>
          <a:p>
            <a:r>
              <a:rPr lang="en-US" dirty="0" smtClean="0"/>
              <a:t>But this sampling process is physically unrealizable </a:t>
            </a:r>
          </a:p>
          <a:p>
            <a:r>
              <a:rPr lang="en-US" dirty="0" smtClean="0"/>
              <a:t>So next, we consider a practical implementation of sampling </a:t>
            </a:r>
          </a:p>
          <a:p>
            <a:r>
              <a:rPr lang="en-US" dirty="0" smtClean="0"/>
              <a:t>Called “</a:t>
            </a:r>
            <a:r>
              <a:rPr lang="en-US" i="1" dirty="0" smtClean="0"/>
              <a:t>Pulse Amplitude Modulation</a:t>
            </a:r>
            <a:r>
              <a:rPr lang="en-US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488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2352</TotalTime>
  <Words>2809</Words>
  <Application>Microsoft Office PowerPoint</Application>
  <PresentationFormat>On-screen Show (4:3)</PresentationFormat>
  <Paragraphs>452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Cambria Math</vt:lpstr>
      <vt:lpstr>Courier New</vt:lpstr>
      <vt:lpstr>Wingdings</vt:lpstr>
      <vt:lpstr>Office Theme</vt:lpstr>
      <vt:lpstr>Digital Representation of Analog Signals</vt:lpstr>
      <vt:lpstr>Introduction</vt:lpstr>
      <vt:lpstr>The Sampling Process</vt:lpstr>
      <vt:lpstr>The Sampling Process (contd.)</vt:lpstr>
      <vt:lpstr>Proof of the Claim G_δ (f)=f_s ∑2_(m=-∞)^∞▒G(f-mf_s )  </vt:lpstr>
      <vt:lpstr>The Sampling Process (contd.)</vt:lpstr>
      <vt:lpstr>Aliasing</vt:lpstr>
      <vt:lpstr>Aliasing (contd.)</vt:lpstr>
      <vt:lpstr>Practical Sampling</vt:lpstr>
      <vt:lpstr>Pulse Amplitude Modulation (PAM)</vt:lpstr>
      <vt:lpstr>Pulse Amplitude Modulation (PAM) (contd.)</vt:lpstr>
      <vt:lpstr>Communication Using Pulse Modulation</vt:lpstr>
      <vt:lpstr>Quantization</vt:lpstr>
      <vt:lpstr>Quantization (contd.)</vt:lpstr>
      <vt:lpstr>Quantization (contd.)</vt:lpstr>
      <vt:lpstr>Quantization Noise</vt:lpstr>
      <vt:lpstr>Example</vt:lpstr>
      <vt:lpstr>Pulse-Code Modulation (PCM)</vt:lpstr>
      <vt:lpstr>Non-Uniform Quantization</vt:lpstr>
      <vt:lpstr>Compander</vt:lpstr>
      <vt:lpstr>Compander (contd.)</vt:lpstr>
      <vt:lpstr>Encoding</vt:lpstr>
      <vt:lpstr>Line Codes</vt:lpstr>
      <vt:lpstr>Line Codes (contd.)</vt:lpstr>
      <vt:lpstr>Line Codes (contd.)</vt:lpstr>
      <vt:lpstr>Example: T1 System</vt:lpstr>
      <vt:lpstr>Differential PCM</vt:lpstr>
      <vt:lpstr>Differential PCM (contd.)</vt:lpstr>
      <vt:lpstr>Example</vt:lpstr>
      <vt:lpstr>Delta Modulation</vt:lpstr>
      <vt:lpstr>Delta Modulation (contd.)</vt:lpstr>
      <vt:lpstr>Delta Modulation (contd.)</vt:lpstr>
      <vt:lpstr>Example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Signal Analysis EE 601, Autumn’13</dc:title>
  <dc:creator>admin</dc:creator>
  <cp:lastModifiedBy>admin</cp:lastModifiedBy>
  <cp:revision>779</cp:revision>
  <dcterms:created xsi:type="dcterms:W3CDTF">2006-08-16T00:00:00Z</dcterms:created>
  <dcterms:modified xsi:type="dcterms:W3CDTF">2019-11-05T05:02:02Z</dcterms:modified>
</cp:coreProperties>
</file>